
<file path=[Content_Types].xml><?xml version="1.0" encoding="utf-8"?>
<Types xmlns="http://schemas.openxmlformats.org/package/2006/content-types">
  <Default Extension="jpeg" ContentType="image/jpeg"/>
  <Default Extension="wav" ContentType="audio/x-wav"/>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8" r:id="rId3"/>
    <p:sldId id="279" r:id="rId4"/>
    <p:sldId id="280" r:id="rId5"/>
    <p:sldId id="281" r:id="rId6"/>
    <p:sldId id="282" r:id="rId7"/>
    <p:sldId id="283" r:id="rId8"/>
    <p:sldId id="284" r:id="rId9"/>
    <p:sldId id="285" r:id="rId10"/>
    <p:sldId id="286" r:id="rId11"/>
    <p:sldId id="287" r:id="rId12"/>
    <p:sldId id="288" r:id="rId13"/>
    <p:sldId id="268" r:id="rId14"/>
    <p:sldId id="269" r:id="rId15"/>
    <p:sldId id="270" r:id="rId16"/>
    <p:sldId id="271" r:id="rId17"/>
    <p:sldId id="272" r:id="rId18"/>
    <p:sldId id="273" r:id="rId19"/>
    <p:sldId id="274" r:id="rId20"/>
    <p:sldId id="275" r:id="rId21"/>
    <p:sldId id="276" r:id="rId22"/>
    <p:sldId id="277" r:id="rId23"/>
    <p:sldId id="289" r:id="rId24"/>
    <p:sldId id="26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9901" y="2895600"/>
            <a:ext cx="6096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15" name="Rectangle 14"/>
          <p:cNvSpPr/>
          <p:nvPr/>
        </p:nvSpPr>
        <p:spPr>
          <a:xfrm>
            <a:off x="0" y="4743451"/>
            <a:ext cx="12192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23" name="Slide Number Placeholder 22"/>
          <p:cNvSpPr>
            <a:spLocks noGrp="1"/>
          </p:cNvSpPr>
          <p:nvPr>
            <p:ph type="sldNum" sz="quarter" idx="11"/>
          </p:nvPr>
        </p:nvSpPr>
        <p:spPr/>
        <p:txBody>
          <a:bodyPr/>
          <a:lstStyle/>
          <a:p>
            <a:fld id="{ED029F68-9630-40F1-A26B-6EBA1EA2C7EB}" type="slidenum">
              <a:rPr lang="zh-CN" altLang="en-US" smtClean="0"/>
            </a:fld>
            <a:endParaRPr lang="zh-CN" altLang="en-US"/>
          </a:p>
        </p:txBody>
      </p:sp>
      <p:sp>
        <p:nvSpPr>
          <p:cNvPr id="24" name="Footer Placeholder 23"/>
          <p:cNvSpPr>
            <a:spLocks noGrp="1"/>
          </p:cNvSpPr>
          <p:nvPr>
            <p:ph type="ftr" sz="quarter" idx="12"/>
          </p:nvPr>
        </p:nvSpPr>
        <p:spPr/>
        <p:txBody>
          <a:bodyPr/>
          <a:lstStyle/>
          <a:p>
            <a:endParaRPr lang="zh-CN" altLang="en-US"/>
          </a:p>
        </p:txBody>
      </p:sp>
      <p:sp>
        <p:nvSpPr>
          <p:cNvPr id="12" name="Title 11"/>
          <p:cNvSpPr>
            <a:spLocks noGrp="1"/>
          </p:cNvSpPr>
          <p:nvPr>
            <p:ph type="title"/>
          </p:nvPr>
        </p:nvSpPr>
        <p:spPr>
          <a:xfrm>
            <a:off x="469901" y="457200"/>
            <a:ext cx="1024128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anose="020B0502040204020203" pitchFamily="2"/>
              </a:defRPr>
            </a:lvl1pPr>
          </a:lstStyle>
          <a:p>
            <a:r>
              <a:rPr lang="zh-CN" altLang="en-US" smtClean="0"/>
              <a:t>单击此处编辑母版标题样式</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D029F68-9630-40F1-A26B-6EBA1EA2C7E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609600" y="274638"/>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D029F68-9630-40F1-A26B-6EBA1EA2C7E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469901" y="1463040"/>
            <a:ext cx="10241280" cy="47244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2" name="Date Placeholder 11"/>
          <p:cNvSpPr>
            <a:spLocks noGrp="1"/>
          </p:cNvSpPr>
          <p:nvPr>
            <p:ph type="dt" sz="half" idx="14"/>
          </p:nvPr>
        </p:nvSpPr>
        <p:spPr/>
        <p:txBody>
          <a:bodyPr/>
          <a:lstStyle/>
          <a:p>
            <a:fld id="{01E1AA0B-62FE-4356-94AB-30F3966EF946}" type="datetimeFigureOut">
              <a:rPr lang="zh-CN" altLang="en-US" smtClean="0"/>
            </a:fld>
            <a:endParaRPr lang="zh-CN" altLang="en-US"/>
          </a:p>
        </p:txBody>
      </p:sp>
      <p:sp>
        <p:nvSpPr>
          <p:cNvPr id="19" name="Slide Number Placeholder 18"/>
          <p:cNvSpPr>
            <a:spLocks noGrp="1"/>
          </p:cNvSpPr>
          <p:nvPr>
            <p:ph type="sldNum" sz="quarter" idx="15"/>
          </p:nvPr>
        </p:nvSpPr>
        <p:spPr/>
        <p:txBody>
          <a:bodyPr/>
          <a:lstStyle/>
          <a:p>
            <a:fld id="{ED029F68-9630-40F1-A26B-6EBA1EA2C7EB}" type="slidenum">
              <a:rPr lang="zh-CN" altLang="en-US" smtClean="0"/>
            </a:fld>
            <a:endParaRPr lang="zh-CN" altLang="en-US"/>
          </a:p>
        </p:txBody>
      </p:sp>
      <p:sp>
        <p:nvSpPr>
          <p:cNvPr id="21" name="Footer Placeholder 20"/>
          <p:cNvSpPr>
            <a:spLocks noGrp="1"/>
          </p:cNvSpPr>
          <p:nvPr>
            <p:ph type="ftr" sz="quarter" idx="16"/>
          </p:nvPr>
        </p:nvSpPr>
        <p:spPr/>
        <p:txBody>
          <a:bodyPr/>
          <a:lstStyle/>
          <a:p>
            <a:endParaRPr lang="zh-CN" altLang="en-US"/>
          </a:p>
        </p:txBody>
      </p:sp>
      <p:sp>
        <p:nvSpPr>
          <p:cNvPr id="8" name="Title 7"/>
          <p:cNvSpPr>
            <a:spLocks noGrp="1"/>
          </p:cNvSpPr>
          <p:nvPr>
            <p:ph type="title"/>
          </p:nvPr>
        </p:nvSpPr>
        <p:spPr/>
        <p:txBody>
          <a:bodyPr/>
          <a:lstStyle/>
          <a:p>
            <a:r>
              <a:rPr lang="zh-CN" altLang="en-US" smtClean="0"/>
              <a:t>单击此处编辑母版标题样式</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469901" y="4003302"/>
            <a:ext cx="6096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16" name="Date Placeholder 15"/>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20" name="Slide Number Placeholder 19"/>
          <p:cNvSpPr>
            <a:spLocks noGrp="1"/>
          </p:cNvSpPr>
          <p:nvPr>
            <p:ph type="sldNum" sz="quarter" idx="11"/>
          </p:nvPr>
        </p:nvSpPr>
        <p:spPr/>
        <p:txBody>
          <a:bodyPr/>
          <a:lstStyle/>
          <a:p>
            <a:fld id="{ED029F68-9630-40F1-A26B-6EBA1EA2C7EB}" type="slidenum">
              <a:rPr lang="zh-CN" altLang="en-US" smtClean="0"/>
            </a:fld>
            <a:endParaRPr lang="zh-CN" altLang="en-US"/>
          </a:p>
        </p:txBody>
      </p:sp>
      <p:sp>
        <p:nvSpPr>
          <p:cNvPr id="21" name="Footer Placeholder 20"/>
          <p:cNvSpPr>
            <a:spLocks noGrp="1"/>
          </p:cNvSpPr>
          <p:nvPr>
            <p:ph type="ftr" sz="quarter" idx="12"/>
          </p:nvPr>
        </p:nvSpPr>
        <p:spPr/>
        <p:txBody>
          <a:bodyPr/>
          <a:lstStyle/>
          <a:p>
            <a:endParaRPr lang="zh-CN" altLang="en-US"/>
          </a:p>
        </p:txBody>
      </p:sp>
      <p:sp>
        <p:nvSpPr>
          <p:cNvPr id="13" name="Rectangle 12"/>
          <p:cNvSpPr/>
          <p:nvPr/>
        </p:nvSpPr>
        <p:spPr>
          <a:xfrm>
            <a:off x="0" y="0"/>
            <a:ext cx="12192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5919" y="182880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472488" y="1990078"/>
            <a:ext cx="11253216"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anose="020B0502040204020203" pitchFamily="2"/>
              </a:defRPr>
            </a:lvl1pPr>
          </a:lstStyle>
          <a:p>
            <a:pPr marL="0" marR="0" lvl="0" indent="0" algn="l" defTabSz="914400" rtl="0" eaLnBrk="1" fontAlgn="auto" latinLnBrk="0" hangingPunct="1">
              <a:lnSpc>
                <a:spcPct val="100000"/>
              </a:lnSpc>
              <a:spcBef>
                <a:spcPts val="400"/>
              </a:spcBef>
              <a:spcAft>
                <a:spcPts val="0"/>
              </a:spcAft>
              <a:buClrTx/>
              <a:buSzTx/>
              <a:buFontTx/>
              <a:buNone/>
              <a:defRPr/>
            </a:pPr>
            <a:r>
              <a:rPr lang="zh-CN" altLang="en-US" smtClean="0"/>
              <a:t>单击此处编辑母版标题样式</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6534912"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8" name="Content Placeholder 30"/>
          <p:cNvSpPr>
            <a:spLocks noGrp="1"/>
          </p:cNvSpPr>
          <p:nvPr>
            <p:ph sz="quarter" idx="13"/>
          </p:nvPr>
        </p:nvSpPr>
        <p:spPr>
          <a:xfrm>
            <a:off x="469901"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27" name="Title 26"/>
          <p:cNvSpPr>
            <a:spLocks noGrp="1"/>
          </p:cNvSpPr>
          <p:nvPr>
            <p:ph type="title"/>
          </p:nvPr>
        </p:nvSpPr>
        <p:spPr/>
        <p:txBody>
          <a:bodyPr/>
          <a:lstStyle/>
          <a:p>
            <a:r>
              <a:rPr lang="zh-CN" altLang="en-US" smtClean="0"/>
              <a:t>单击此处编辑母版标题样式</a:t>
            </a:r>
            <a:endParaRPr lang="en-US" dirty="0"/>
          </a:p>
        </p:txBody>
      </p:sp>
      <p:sp>
        <p:nvSpPr>
          <p:cNvPr id="20" name="Date Placeholder 19"/>
          <p:cNvSpPr>
            <a:spLocks noGrp="1"/>
          </p:cNvSpPr>
          <p:nvPr>
            <p:ph type="dt" sz="half" idx="15"/>
          </p:nvPr>
        </p:nvSpPr>
        <p:spPr/>
        <p:txBody>
          <a:bodyPr/>
          <a:lstStyle/>
          <a:p>
            <a:fld id="{01E1AA0B-62FE-4356-94AB-30F3966EF946}" type="datetimeFigureOut">
              <a:rPr lang="zh-CN" altLang="en-US" smtClean="0"/>
            </a:fld>
            <a:endParaRPr lang="zh-CN" altLang="en-US"/>
          </a:p>
        </p:txBody>
      </p:sp>
      <p:sp>
        <p:nvSpPr>
          <p:cNvPr id="25" name="Slide Number Placeholder 24"/>
          <p:cNvSpPr>
            <a:spLocks noGrp="1"/>
          </p:cNvSpPr>
          <p:nvPr>
            <p:ph type="sldNum" sz="quarter" idx="16"/>
          </p:nvPr>
        </p:nvSpPr>
        <p:spPr/>
        <p:txBody>
          <a:bodyPr/>
          <a:lstStyle/>
          <a:p>
            <a:fld id="{ED029F68-9630-40F1-A26B-6EBA1EA2C7EB}" type="slidenum">
              <a:rPr lang="zh-CN" altLang="en-US" smtClean="0"/>
            </a:fld>
            <a:endParaRPr lang="zh-CN" altLang="en-US"/>
          </a:p>
        </p:txBody>
      </p:sp>
      <p:sp>
        <p:nvSpPr>
          <p:cNvPr id="26" name="Footer Placeholder 25"/>
          <p:cNvSpPr>
            <a:spLocks noGrp="1"/>
          </p:cNvSpPr>
          <p:nvPr>
            <p:ph type="ftr" sz="quarter" idx="17"/>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3" name="Rectangle 12"/>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469901" y="1463040"/>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19" name="Text Placeholder 3"/>
          <p:cNvSpPr>
            <a:spLocks noGrp="1"/>
          </p:cNvSpPr>
          <p:nvPr>
            <p:ph type="body" sz="half" idx="15"/>
          </p:nvPr>
        </p:nvSpPr>
        <p:spPr>
          <a:xfrm>
            <a:off x="6534151" y="1463040"/>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2" name="Content Placeholder 11"/>
          <p:cNvSpPr>
            <a:spLocks noGrp="1"/>
          </p:cNvSpPr>
          <p:nvPr>
            <p:ph sz="quarter" idx="14"/>
          </p:nvPr>
        </p:nvSpPr>
        <p:spPr>
          <a:xfrm>
            <a:off x="653415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28" name="Content Placeholder 30"/>
          <p:cNvSpPr>
            <a:spLocks noGrp="1"/>
          </p:cNvSpPr>
          <p:nvPr>
            <p:ph sz="quarter" idx="13"/>
          </p:nvPr>
        </p:nvSpPr>
        <p:spPr>
          <a:xfrm>
            <a:off x="46990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30" name="Title 29"/>
          <p:cNvSpPr>
            <a:spLocks noGrp="1"/>
          </p:cNvSpPr>
          <p:nvPr>
            <p:ph type="title"/>
          </p:nvPr>
        </p:nvSpPr>
        <p:spPr/>
        <p:txBody>
          <a:bodyPr/>
          <a:lstStyle/>
          <a:p>
            <a:r>
              <a:rPr lang="zh-CN" altLang="en-US" smtClean="0"/>
              <a:t>单击此处编辑母版标题样式</a:t>
            </a:r>
            <a:endParaRPr lang="en-US"/>
          </a:p>
        </p:txBody>
      </p:sp>
      <p:sp>
        <p:nvSpPr>
          <p:cNvPr id="20" name="Date Placeholder 19"/>
          <p:cNvSpPr>
            <a:spLocks noGrp="1"/>
          </p:cNvSpPr>
          <p:nvPr>
            <p:ph type="dt" sz="half" idx="16"/>
          </p:nvPr>
        </p:nvSpPr>
        <p:spPr/>
        <p:txBody>
          <a:bodyPr/>
          <a:lstStyle/>
          <a:p>
            <a:fld id="{01E1AA0B-62FE-4356-94AB-30F3966EF946}" type="datetimeFigureOut">
              <a:rPr lang="zh-CN" altLang="en-US" smtClean="0"/>
            </a:fld>
            <a:endParaRPr lang="zh-CN" altLang="en-US"/>
          </a:p>
        </p:txBody>
      </p:sp>
      <p:sp>
        <p:nvSpPr>
          <p:cNvPr id="24" name="Slide Number Placeholder 23"/>
          <p:cNvSpPr>
            <a:spLocks noGrp="1"/>
          </p:cNvSpPr>
          <p:nvPr>
            <p:ph type="sldNum" sz="quarter" idx="17"/>
          </p:nvPr>
        </p:nvSpPr>
        <p:spPr/>
        <p:txBody>
          <a:bodyPr/>
          <a:lstStyle/>
          <a:p>
            <a:fld id="{ED029F68-9630-40F1-A26B-6EBA1EA2C7EB}" type="slidenum">
              <a:rPr lang="zh-CN" altLang="en-US" smtClean="0"/>
            </a:fld>
            <a:endParaRPr lang="zh-CN" altLang="en-US"/>
          </a:p>
        </p:txBody>
      </p:sp>
      <p:sp>
        <p:nvSpPr>
          <p:cNvPr id="29" name="Footer Placeholder 28"/>
          <p:cNvSpPr>
            <a:spLocks noGrp="1"/>
          </p:cNvSpPr>
          <p:nvPr>
            <p:ph type="ftr" sz="quarter" idx="18"/>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14" name="Slide Number Placeholder 13"/>
          <p:cNvSpPr>
            <a:spLocks noGrp="1"/>
          </p:cNvSpPr>
          <p:nvPr>
            <p:ph type="sldNum" sz="quarter" idx="11"/>
          </p:nvPr>
        </p:nvSpPr>
        <p:spPr/>
        <p:txBody>
          <a:bodyPr/>
          <a:lstStyle/>
          <a:p>
            <a:fld id="{ED029F68-9630-40F1-A26B-6EBA1EA2C7EB}" type="slidenum">
              <a:rPr lang="zh-CN" altLang="en-US" smtClean="0"/>
            </a:fld>
            <a:endParaRPr lang="zh-CN" altLang="en-US"/>
          </a:p>
        </p:txBody>
      </p:sp>
      <p:sp>
        <p:nvSpPr>
          <p:cNvPr id="18" name="Footer Placeholder 17"/>
          <p:cNvSpPr>
            <a:spLocks noGrp="1"/>
          </p:cNvSpPr>
          <p:nvPr>
            <p:ph type="ftr" sz="quarter" idx="12"/>
          </p:nvPr>
        </p:nvSpPr>
        <p:spPr/>
        <p:txBody>
          <a:bodyPr/>
          <a:lstStyle/>
          <a:p>
            <a:endParaRPr lang="zh-CN" altLang="en-US"/>
          </a:p>
        </p:txBody>
      </p:sp>
      <p:sp>
        <p:nvSpPr>
          <p:cNvPr id="15" name="Title 14"/>
          <p:cNvSpPr>
            <a:spLocks noGrp="1"/>
          </p:cNvSpPr>
          <p:nvPr>
            <p:ph type="title"/>
          </p:nvPr>
        </p:nvSpPr>
        <p:spPr/>
        <p:txBody>
          <a:bodyPr/>
          <a:lstStyle/>
          <a:p>
            <a:r>
              <a:rPr lang="zh-CN" altLang="en-US" smtClean="0"/>
              <a:t>单击此处编辑母版标题样式</a:t>
            </a:r>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01E1AA0B-62FE-4356-94AB-30F3966EF946}" type="datetimeFigureOut">
              <a:rPr lang="zh-CN" altLang="en-US" smtClean="0"/>
            </a:fld>
            <a:endParaRPr lang="zh-CN" altLang="en-US"/>
          </a:p>
        </p:txBody>
      </p:sp>
      <p:sp>
        <p:nvSpPr>
          <p:cNvPr id="12" name="Slide Number Placeholder 11"/>
          <p:cNvSpPr>
            <a:spLocks noGrp="1"/>
          </p:cNvSpPr>
          <p:nvPr>
            <p:ph type="sldNum" sz="quarter" idx="11"/>
          </p:nvPr>
        </p:nvSpPr>
        <p:spPr/>
        <p:txBody>
          <a:bodyPr/>
          <a:lstStyle/>
          <a:p>
            <a:fld id="{ED029F68-9630-40F1-A26B-6EBA1EA2C7EB}" type="slidenum">
              <a:rPr lang="zh-CN" altLang="en-US" smtClean="0"/>
            </a:fld>
            <a:endParaRPr lang="zh-CN" altLang="en-US"/>
          </a:p>
        </p:txBody>
      </p:sp>
      <p:sp>
        <p:nvSpPr>
          <p:cNvPr id="13" name="Footer Placeholder 12"/>
          <p:cNvSpPr>
            <a:spLocks noGrp="1"/>
          </p:cNvSpPr>
          <p:nvPr>
            <p:ph type="ftr" sz="quarter" idx="12"/>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zh-CN" altLang="en-US" smtClean="0"/>
              <a:t>单击此处编辑母版标题样式</a:t>
            </a:r>
            <a:endParaRPr lang="en-US"/>
          </a:p>
        </p:txBody>
      </p:sp>
      <p:sp>
        <p:nvSpPr>
          <p:cNvPr id="11" name="Text Placeholder 3"/>
          <p:cNvSpPr>
            <a:spLocks noGrp="1"/>
          </p:cNvSpPr>
          <p:nvPr>
            <p:ph type="body" sz="half" idx="2"/>
          </p:nvPr>
        </p:nvSpPr>
        <p:spPr>
          <a:xfrm>
            <a:off x="469901" y="1463040"/>
            <a:ext cx="4508500"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16" name="Content Placeholder 11"/>
          <p:cNvSpPr>
            <a:spLocks noGrp="1"/>
          </p:cNvSpPr>
          <p:nvPr>
            <p:ph sz="quarter" idx="14"/>
          </p:nvPr>
        </p:nvSpPr>
        <p:spPr>
          <a:xfrm>
            <a:off x="5473700" y="1463040"/>
            <a:ext cx="6242051" cy="3968496"/>
          </a:xfrm>
        </p:spPr>
        <p:txBody>
          <a:bodyPr>
            <a:normAutofit/>
          </a:bodyPr>
          <a:lstStyle>
            <a:lvl1pPr>
              <a:defRPr sz="1600"/>
            </a:lvl1pPr>
            <a:lvl2pPr>
              <a:defRPr sz="1600"/>
            </a:lvl2pPr>
            <a:lvl3pPr>
              <a:defRPr sz="16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3" name="Date Placeholder 12"/>
          <p:cNvSpPr>
            <a:spLocks noGrp="1"/>
          </p:cNvSpPr>
          <p:nvPr>
            <p:ph type="dt" sz="half" idx="15"/>
          </p:nvPr>
        </p:nvSpPr>
        <p:spPr/>
        <p:txBody>
          <a:bodyPr/>
          <a:lstStyle/>
          <a:p>
            <a:fld id="{01E1AA0B-62FE-4356-94AB-30F3966EF946}" type="datetimeFigureOut">
              <a:rPr lang="zh-CN" altLang="en-US" smtClean="0"/>
            </a:fld>
            <a:endParaRPr lang="zh-CN" altLang="en-US"/>
          </a:p>
        </p:txBody>
      </p:sp>
      <p:sp>
        <p:nvSpPr>
          <p:cNvPr id="18" name="Slide Number Placeholder 17"/>
          <p:cNvSpPr>
            <a:spLocks noGrp="1"/>
          </p:cNvSpPr>
          <p:nvPr>
            <p:ph type="sldNum" sz="quarter" idx="16"/>
          </p:nvPr>
        </p:nvSpPr>
        <p:spPr/>
        <p:txBody>
          <a:bodyPr/>
          <a:lstStyle/>
          <a:p>
            <a:fld id="{ED029F68-9630-40F1-A26B-6EBA1EA2C7EB}" type="slidenum">
              <a:rPr lang="zh-CN" altLang="en-US" smtClean="0"/>
            </a:fld>
            <a:endParaRPr lang="zh-CN" altLang="en-US"/>
          </a:p>
        </p:txBody>
      </p:sp>
      <p:sp>
        <p:nvSpPr>
          <p:cNvPr id="20" name="Footer Placeholder 19"/>
          <p:cNvSpPr>
            <a:spLocks noGrp="1"/>
          </p:cNvSpPr>
          <p:nvPr>
            <p:ph type="ftr" sz="quarter" idx="17"/>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972299" y="0"/>
            <a:ext cx="5219700"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25" name="Text Placeholder 24"/>
          <p:cNvSpPr>
            <a:spLocks noGrp="1"/>
          </p:cNvSpPr>
          <p:nvPr>
            <p:ph type="body" sz="quarter" idx="13"/>
          </p:nvPr>
        </p:nvSpPr>
        <p:spPr>
          <a:xfrm>
            <a:off x="469901" y="1600199"/>
            <a:ext cx="6096000" cy="3593237"/>
          </a:xfrm>
        </p:spPr>
        <p:txBody>
          <a:bodyPr>
            <a:normAutofit/>
          </a:bodyPr>
          <a:lstStyle>
            <a:lvl1pPr marL="0" indent="0">
              <a:lnSpc>
                <a:spcPct val="150000"/>
              </a:lnSpc>
              <a:spcBef>
                <a:spcPts val="0"/>
              </a:spcBef>
              <a:buNone/>
              <a:defRPr sz="1600" i="1">
                <a:solidFill>
                  <a:schemeClr val="tx1"/>
                </a:solidFill>
              </a:defRPr>
            </a:lvl1pPr>
            <a:lvl2pPr marL="171450" indent="1905">
              <a:buNone/>
              <a:defRPr>
                <a:solidFill>
                  <a:schemeClr val="bg2"/>
                </a:solidFill>
              </a:defRPr>
            </a:lvl2pPr>
            <a:lvl3pPr marL="344805" indent="6350">
              <a:buNone/>
              <a:defRPr>
                <a:solidFill>
                  <a:schemeClr val="bg2"/>
                </a:solidFill>
              </a:defRPr>
            </a:lvl3pPr>
            <a:lvl4pPr marL="516255" indent="3175">
              <a:buNone/>
              <a:defRPr>
                <a:solidFill>
                  <a:schemeClr val="bg2"/>
                </a:solidFill>
              </a:defRPr>
            </a:lvl4pPr>
            <a:lvl5pPr marL="688975" indent="-1905">
              <a:buNone/>
              <a:defRPr>
                <a:solidFill>
                  <a:schemeClr val="bg2"/>
                </a:solidFill>
              </a:defRPr>
            </a:lvl5pPr>
          </a:lstStyle>
          <a:p>
            <a:pPr lvl="0"/>
            <a:r>
              <a:rPr lang="zh-CN" altLang="en-US" smtClean="0"/>
              <a:t>单击此处编辑母版文本样式</a:t>
            </a:r>
            <a:endParaRPr lang="zh-CN" altLang="en-US" smtClean="0"/>
          </a:p>
        </p:txBody>
      </p:sp>
      <p:sp>
        <p:nvSpPr>
          <p:cNvPr id="11" name="Rectangle 10"/>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469900" y="275208"/>
            <a:ext cx="6096000" cy="1324992"/>
          </a:xfrm>
          <a:prstGeom prst="rect">
            <a:avLst/>
          </a:prstGeom>
        </p:spPr>
        <p:txBody>
          <a:bodyPr vert="horz" lIns="91440" tIns="45720" rIns="91440" bIns="45720" rtlCol="0" anchor="b" anchorCtr="0">
            <a:normAutofit/>
          </a:bodyPr>
          <a:lstStyle/>
          <a:p>
            <a:r>
              <a:rPr lang="zh-CN" altLang="en-US" smtClean="0"/>
              <a:t>单击此处编辑母版标题样式</a:t>
            </a:r>
            <a:endParaRPr lang="en-US" dirty="0"/>
          </a:p>
        </p:txBody>
      </p:sp>
      <p:sp>
        <p:nvSpPr>
          <p:cNvPr id="13" name="Date Placeholder 12"/>
          <p:cNvSpPr>
            <a:spLocks noGrp="1"/>
          </p:cNvSpPr>
          <p:nvPr>
            <p:ph type="dt" sz="half" idx="14"/>
          </p:nvPr>
        </p:nvSpPr>
        <p:spPr/>
        <p:txBody>
          <a:bodyPr/>
          <a:lstStyle/>
          <a:p>
            <a:fld id="{01E1AA0B-62FE-4356-94AB-30F3966EF946}" type="datetimeFigureOut">
              <a:rPr lang="zh-CN" altLang="en-US" smtClean="0"/>
            </a:fld>
            <a:endParaRPr lang="zh-CN" altLang="en-US"/>
          </a:p>
        </p:txBody>
      </p:sp>
      <p:sp>
        <p:nvSpPr>
          <p:cNvPr id="20" name="Slide Number Placeholder 19"/>
          <p:cNvSpPr>
            <a:spLocks noGrp="1"/>
          </p:cNvSpPr>
          <p:nvPr>
            <p:ph type="sldNum" sz="quarter" idx="15"/>
          </p:nvPr>
        </p:nvSpPr>
        <p:spPr/>
        <p:txBody>
          <a:bodyPr/>
          <a:lstStyle/>
          <a:p>
            <a:fld id="{ED029F68-9630-40F1-A26B-6EBA1EA2C7EB}" type="slidenum">
              <a:rPr lang="zh-CN" altLang="en-US" smtClean="0"/>
            </a:fld>
            <a:endParaRPr lang="zh-CN" altLang="en-US"/>
          </a:p>
        </p:txBody>
      </p:sp>
      <p:sp>
        <p:nvSpPr>
          <p:cNvPr id="21" name="Footer Placeholder 20"/>
          <p:cNvSpPr>
            <a:spLocks noGrp="1"/>
          </p:cNvSpPr>
          <p:nvPr>
            <p:ph type="ftr" sz="quarter" idx="16"/>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audio" Target="../media/audio1.wav"/><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9901" y="228600"/>
            <a:ext cx="10241280" cy="1066800"/>
          </a:xfrm>
          <a:prstGeom prst="rect">
            <a:avLst/>
          </a:prstGeom>
        </p:spPr>
        <p:txBody>
          <a:bodyPr vert="horz" lIns="91440" tIns="45720" rIns="91440" bIns="45720" rtlCol="0" anchor="b" anchorCtr="0">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69901" y="1463040"/>
            <a:ext cx="10241280" cy="43434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469901" y="6543676"/>
            <a:ext cx="195580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01E1AA0B-62FE-4356-94AB-30F3966EF946}" type="datetimeFigureOut">
              <a:rPr lang="zh-CN" altLang="en-US" smtClean="0"/>
            </a:fld>
            <a:endParaRPr lang="zh-CN" altLang="en-US"/>
          </a:p>
        </p:txBody>
      </p:sp>
      <p:sp>
        <p:nvSpPr>
          <p:cNvPr id="5" name="Footer Placeholder 4"/>
          <p:cNvSpPr>
            <a:spLocks noGrp="1"/>
          </p:cNvSpPr>
          <p:nvPr>
            <p:ph type="ftr" sz="quarter" idx="3"/>
          </p:nvPr>
        </p:nvSpPr>
        <p:spPr>
          <a:xfrm>
            <a:off x="2412999" y="6543676"/>
            <a:ext cx="5448300"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zh-CN" altLang="en-US"/>
          </a:p>
        </p:txBody>
      </p:sp>
      <p:sp>
        <p:nvSpPr>
          <p:cNvPr id="6" name="Slide Number Placeholder 5"/>
          <p:cNvSpPr>
            <a:spLocks noGrp="1"/>
          </p:cNvSpPr>
          <p:nvPr>
            <p:ph type="sldNum" sz="quarter" idx="4"/>
          </p:nvPr>
        </p:nvSpPr>
        <p:spPr>
          <a:xfrm>
            <a:off x="10515600" y="6543676"/>
            <a:ext cx="11684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ED029F68-9630-40F1-A26B-6EBA1EA2C7EB}" type="slidenum">
              <a:rPr lang="zh-CN" altLang="en-US" smtClean="0"/>
            </a:fld>
            <a:endParaRPr lang="zh-CN" alt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flash/>
        <p:sndAc>
          <p:stSnd>
            <p:snd r:embed="rId12" name="照相机.WAV"/>
          </p:stSnd>
        </p:sndAc>
      </p:transition>
    </mc:Choice>
    <mc:Fallback>
      <p:transition spd="slow">
        <p:fade/>
        <p:sndAc>
          <p:stSnd>
            <p:snd r:embed="rId12" name="照相机.WAV"/>
          </p:stSnd>
        </p:sndAc>
      </p:transition>
    </mc:Fallback>
  </mc:AlternateContent>
  <p:txStyles>
    <p:titleStyle>
      <a:lvl1pPr algn="l" defTabSz="914400" rtl="0" eaLnBrk="1" latinLnBrk="0" hangingPunct="1">
        <a:spcBef>
          <a:spcPts val="400"/>
        </a:spcBef>
        <a:buNone/>
        <a:defRPr sz="4000" b="0" kern="1200" cap="none" spc="0" baseline="0">
          <a:solidFill>
            <a:schemeClr val="tx1"/>
          </a:solidFill>
          <a:latin typeface="+mj-lt"/>
          <a:ea typeface="+mj-ea"/>
          <a:cs typeface="Tunga" panose="020B0502040204020203" pitchFamily="2"/>
        </a:defRPr>
      </a:lvl1pPr>
    </p:titleStyle>
    <p:bodyStyle>
      <a:lvl1pPr marL="0" indent="0" algn="l" defTabSz="914400" rtl="0" eaLnBrk="1" latinLnBrk="0" hangingPunct="1">
        <a:spcBef>
          <a:spcPts val="1200"/>
        </a:spcBef>
        <a:spcAft>
          <a:spcPts val="0"/>
        </a:spcAft>
        <a:buClr>
          <a:schemeClr val="accent5"/>
        </a:buClr>
        <a:buFont typeface="Arial" panose="020B0604020202020204" pitchFamily="34" charset="0"/>
        <a:buNone/>
        <a:defRPr sz="1800" b="0" i="0" kern="1200" cap="none" spc="30" baseline="0">
          <a:solidFill>
            <a:schemeClr val="tx1"/>
          </a:solidFill>
          <a:latin typeface="+mn-lt"/>
          <a:ea typeface="+mn-ea"/>
          <a:cs typeface="Tahoma" panose="020B0604030504040204" pitchFamily="34" charset="0"/>
        </a:defRPr>
      </a:lvl1pPr>
      <a:lvl2pPr marL="171450" indent="-17145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Tahoma" panose="020B0604030504040204" pitchFamily="34" charset="0"/>
        </a:defRPr>
      </a:lvl2pPr>
      <a:lvl3pPr marL="344805" indent="-16510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Tahoma" panose="020B0604030504040204" pitchFamily="34" charset="0"/>
        </a:defRPr>
      </a:lvl3pPr>
      <a:lvl4pPr marL="517525" indent="-17018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Tahoma" panose="020B0604030504040204" pitchFamily="34" charset="0"/>
        </a:defRPr>
      </a:lvl4pPr>
      <a:lvl5pPr marL="688975" indent="-173355"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Tahoma" panose="020B0604030504040204" pitchFamily="34" charset="0"/>
        </a:defRPr>
      </a:lvl5pPr>
      <a:lvl6pPr marL="868680" indent="-17399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mn-cs"/>
        </a:defRPr>
      </a:lvl6pPr>
      <a:lvl7pPr marL="1069975" indent="-17399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mn-cs"/>
        </a:defRPr>
      </a:lvl7pPr>
      <a:lvl8pPr marL="1243330" indent="-17399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mn-cs"/>
        </a:defRPr>
      </a:lvl8pPr>
      <a:lvl9pPr marL="1408430" indent="-173990" algn="l" defTabSz="914400" rtl="0" eaLnBrk="1" latinLnBrk="0" hangingPunct="1">
        <a:spcBef>
          <a:spcPts val="600"/>
        </a:spcBef>
        <a:buClr>
          <a:schemeClr val="accent1"/>
        </a:buClr>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audio" Target="../media/audio1.wav"/><Relationship Id="rId2" Type="http://schemas.microsoft.com/office/2007/relationships/hdphoto" Target="../media/hdphoto1.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hyperlink" Target="http://www.liuxue86.com/shijian/" TargetMode="Externa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audio" Target="../media/audio1.wav"/><Relationship Id="rId2" Type="http://schemas.openxmlformats.org/officeDocument/2006/relationships/hyperlink" Target="http://deguo.liuxue86.com/" TargetMode="External"/><Relationship Id="rId1" Type="http://schemas.openxmlformats.org/officeDocument/2006/relationships/hyperlink" Target="http://tool.liuxue86.com/shiren_view_9b85aa43ac9b85aa/"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hyperlink" Target="http://tool.liuxue86.com/shiren_view_9b806e43ac9b806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pPr algn="ctr"/>
            <a:r>
              <a:rPr lang="en-US" altLang="zh-CN" dirty="0" smtClean="0"/>
              <a:t>《2017</a:t>
            </a:r>
            <a:r>
              <a:rPr lang="zh-CN" altLang="en-US" dirty="0" smtClean="0"/>
              <a:t>航空概览</a:t>
            </a:r>
            <a:r>
              <a:rPr lang="en-US" altLang="zh-CN" dirty="0" smtClean="0"/>
              <a:t>》</a:t>
            </a:r>
            <a:endParaRPr lang="zh-CN" altLang="en-US" dirty="0"/>
          </a:p>
        </p:txBody>
      </p:sp>
      <p:pic>
        <p:nvPicPr>
          <p:cNvPr id="4" name="内容占位符 3"/>
          <p:cNvPicPr>
            <a:picLocks noGrp="1" noChangeAspect="1"/>
          </p:cNvPicPr>
          <p:nvPr>
            <p:ph sz="quarter" idx="13"/>
          </p:nvPr>
        </p:nvPicPr>
        <p:blipFill>
          <a:blip r:embed="rId1">
            <a:duotone>
              <a:prstClr val="black"/>
              <a:schemeClr val="accent6">
                <a:tint val="45000"/>
                <a:satMod val="400000"/>
              </a:schemeClr>
            </a:duotone>
            <a:extLst>
              <a:ext uri="{BEBA8EAE-BF5A-486C-A8C5-ECC9F3942E4B}">
                <a14:imgProps xmlns:a14="http://schemas.microsoft.com/office/drawing/2010/main">
                  <a14:imgLayer r:embed="rId2">
                    <a14:imgEffect>
                      <a14:backgroundRemoval t="10000" b="90000" l="10000" r="90000">
                        <a14:foregroundMark x1="62187" y1="22396" x2="62187" y2="22396"/>
                        <a14:foregroundMark x1="63281" y1="13281" x2="63281" y2="13281"/>
                        <a14:foregroundMark x1="62891" y1="24479" x2="62891" y2="24479"/>
                        <a14:foregroundMark x1="62891" y1="18359" x2="62891" y2="18359"/>
                        <a14:foregroundMark x1="62500" y1="20313" x2="62500" y2="20313"/>
                        <a14:foregroundMark x1="63203" y1="16276" x2="63203" y2="16276"/>
                        <a14:foregroundMark x1="63438" y1="14453" x2="63438" y2="14453"/>
                        <a14:foregroundMark x1="63125" y1="22005" x2="63125" y2="22005"/>
                        <a14:foregroundMark x1="63203" y1="19531" x2="63203" y2="19531"/>
                        <a14:foregroundMark x1="63438" y1="17188" x2="63438" y2="17188"/>
                        <a14:foregroundMark x1="63203" y1="25000" x2="63203" y2="25000"/>
                        <a14:foregroundMark x1="63516" y1="16016" x2="63516" y2="16016"/>
                      </a14:backgroundRemoval>
                    </a14:imgEffect>
                  </a14:imgLayer>
                </a14:imgProps>
              </a:ext>
              <a:ext uri="{28A0092B-C50C-407E-A947-70E740481C1C}">
                <a14:useLocalDpi xmlns:a14="http://schemas.microsoft.com/office/drawing/2010/main" val="0"/>
              </a:ext>
            </a:extLst>
          </a:blip>
          <a:stretch>
            <a:fillRect/>
          </a:stretch>
        </p:blipFill>
        <p:spPr>
          <a:xfrm rot="2177767">
            <a:off x="681434" y="1418450"/>
            <a:ext cx="7680325" cy="46081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flash/>
        <p:sndAc>
          <p:stSnd>
            <p:snd r:embed="rId3" name="照相机.WAV"/>
          </p:stSnd>
        </p:sndAc>
      </p:transition>
    </mc:Choice>
    <mc:Fallback>
      <p:transition spd="slow">
        <p:fade/>
        <p:sndAc>
          <p:stSnd>
            <p:snd r:embed="rId3" name="照相机.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r>
              <a:rPr lang="zh-CN" altLang="en-US" sz="4000" dirty="0">
                <a:solidFill>
                  <a:srgbClr val="FFFFFF"/>
                </a:solidFill>
                <a:latin typeface="宋体" panose="02010600030101010101" pitchFamily="2" charset="-122"/>
              </a:rPr>
              <a:t>澳航“始终秉承高度的安全保障和极致的飞行操作”，迄今为止没有发生一起导致人员伤亡的事故。</a:t>
            </a:r>
            <a:endParaRPr lang="zh-CN" altLang="en-US" dirty="0"/>
          </a:p>
        </p:txBody>
      </p:sp>
      <p:sp>
        <p:nvSpPr>
          <p:cNvPr id="3" name="标题 2"/>
          <p:cNvSpPr>
            <a:spLocks noGrp="1"/>
          </p:cNvSpPr>
          <p:nvPr>
            <p:ph type="title"/>
          </p:nvPr>
        </p:nvSpPr>
        <p:spPr/>
        <p:txBody>
          <a:bodyPr/>
          <a:lstStyle/>
          <a:p>
            <a:r>
              <a:rPr lang="en-US" altLang="zh-CN" sz="3600" dirty="0">
                <a:solidFill>
                  <a:srgbClr val="FFFFFF"/>
                </a:solidFill>
              </a:rPr>
              <a:t>NO.9</a:t>
            </a:r>
            <a:r>
              <a:rPr lang="zh-CN" altLang="en-US" sz="3600" dirty="0">
                <a:solidFill>
                  <a:srgbClr val="FFFFFF"/>
                </a:solidFill>
              </a:rPr>
              <a:t>澳洲航空，澳大利亚：</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3600" dirty="0">
                <a:solidFill>
                  <a:srgbClr val="FFFFFF"/>
                </a:solidFill>
                <a:latin typeface="宋体" panose="02010600030101010101" pitchFamily="2" charset="-122"/>
              </a:rPr>
              <a:t>日本航空获颁全球主要航空公司</a:t>
            </a:r>
            <a:r>
              <a:rPr lang="en-US" altLang="zh-CN" sz="3600" dirty="0">
                <a:solidFill>
                  <a:srgbClr val="FFFFFF"/>
                </a:solidFill>
                <a:latin typeface="宋体" panose="02010600030101010101" pitchFamily="2" charset="-122"/>
              </a:rPr>
              <a:t>(Major International Airlines)“</a:t>
            </a:r>
            <a:r>
              <a:rPr lang="zh-CN" altLang="en-US" sz="3600" dirty="0">
                <a:solidFill>
                  <a:srgbClr val="FFFFFF"/>
                </a:solidFill>
                <a:latin typeface="宋体" panose="02010600030101010101" pitchFamily="2" charset="-122"/>
              </a:rPr>
              <a:t>世界第一”准点率的荣耀。</a:t>
            </a:r>
            <a:r>
              <a:rPr lang="en-US" altLang="zh-CN" sz="3600" dirty="0">
                <a:solidFill>
                  <a:srgbClr val="FFFFFF"/>
                </a:solidFill>
                <a:latin typeface="宋体" panose="02010600030101010101" pitchFamily="2" charset="-122"/>
              </a:rPr>
              <a:t>JAL</a:t>
            </a:r>
            <a:r>
              <a:rPr lang="zh-CN" altLang="en-US" sz="3600" dirty="0">
                <a:solidFill>
                  <a:srgbClr val="FFFFFF"/>
                </a:solidFill>
                <a:latin typeface="宋体" panose="02010600030101010101" pitchFamily="2" charset="-122"/>
              </a:rPr>
              <a:t>日本国内线与国际线的航班准点率为“</a:t>
            </a:r>
            <a:r>
              <a:rPr lang="en-US" altLang="zh-CN" sz="3600" dirty="0">
                <a:solidFill>
                  <a:srgbClr val="FFFFFF"/>
                </a:solidFill>
                <a:latin typeface="宋体" panose="02010600030101010101" pitchFamily="2" charset="-122"/>
              </a:rPr>
              <a:t>89.44%”</a:t>
            </a:r>
            <a:r>
              <a:rPr lang="zh-CN" altLang="en-US" sz="3600" dirty="0">
                <a:solidFill>
                  <a:srgbClr val="FFFFFF"/>
                </a:solidFill>
                <a:latin typeface="宋体" panose="02010600030101010101" pitchFamily="2" charset="-122"/>
              </a:rPr>
              <a:t>，为全球主要航空公司第一名。</a:t>
            </a:r>
            <a:endParaRPr lang="zh-CN" altLang="en-US" sz="3600" dirty="0">
              <a:solidFill>
                <a:srgbClr val="FFFFFF"/>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lstStyle/>
          <a:p>
            <a:r>
              <a:rPr lang="en-US" altLang="zh-CN" sz="3600" dirty="0">
                <a:solidFill>
                  <a:srgbClr val="FFFFFF"/>
                </a:solidFill>
              </a:rPr>
              <a:t>NO.10</a:t>
            </a:r>
            <a:r>
              <a:rPr lang="zh-CN" altLang="en-US" sz="3600" dirty="0">
                <a:solidFill>
                  <a:srgbClr val="FFFFFF"/>
                </a:solidFill>
              </a:rPr>
              <a:t>日本航空，日本：</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lnSpcReduction="10000"/>
          </a:bodyPr>
          <a:lstStyle/>
          <a:p>
            <a:r>
              <a:rPr lang="zh-CN" altLang="en-US" sz="3200" b="1" dirty="0" smtClean="0"/>
              <a:t>第</a:t>
            </a:r>
            <a:r>
              <a:rPr lang="zh-CN" altLang="en-US" sz="3200" b="1" dirty="0"/>
              <a:t>一：中国国际航空股份有限公</a:t>
            </a:r>
            <a:r>
              <a:rPr lang="zh-CN" altLang="en-US" sz="3200" b="1" dirty="0" smtClean="0"/>
              <a:t>司</a:t>
            </a:r>
            <a:endParaRPr lang="en-US" altLang="zh-CN" sz="3200" b="1" dirty="0" smtClean="0"/>
          </a:p>
          <a:p>
            <a:endParaRPr lang="zh-CN" altLang="en-US" sz="2400" dirty="0"/>
          </a:p>
          <a:p>
            <a:r>
              <a:rPr lang="zh-CN" altLang="en-US" sz="2400" dirty="0"/>
              <a:t>　　世界最大联盟</a:t>
            </a:r>
            <a:r>
              <a:rPr lang="en-US" altLang="zh-CN" sz="2400" dirty="0"/>
              <a:t>-</a:t>
            </a:r>
            <a:r>
              <a:rPr lang="zh-CN" altLang="en-US" sz="2400" dirty="0"/>
              <a:t>星空联盟成员，中国唯一挂国旗航空公司，主要运营中国至世界各地主要航线中国内地三星航空，客月运输总量</a:t>
            </a:r>
            <a:r>
              <a:rPr lang="en-US" altLang="zh-CN" sz="2400" dirty="0"/>
              <a:t>435.07</a:t>
            </a:r>
            <a:r>
              <a:rPr lang="zh-CN" altLang="en-US" sz="2400" dirty="0"/>
              <a:t>（万人次）。</a:t>
            </a:r>
            <a:endParaRPr lang="zh-CN" altLang="en-US" sz="2400" dirty="0"/>
          </a:p>
          <a:p>
            <a:r>
              <a:rPr lang="zh-CN" altLang="en-US" sz="2400" dirty="0"/>
              <a:t>　　代码：</a:t>
            </a:r>
            <a:r>
              <a:rPr lang="en-US" altLang="zh-CN" sz="2400" dirty="0"/>
              <a:t>CA</a:t>
            </a:r>
            <a:endParaRPr lang="en-US" altLang="zh-CN" sz="2400" dirty="0"/>
          </a:p>
          <a:p>
            <a:r>
              <a:rPr lang="zh-CN" altLang="en-US" sz="2400" dirty="0"/>
              <a:t>　　总部：北京</a:t>
            </a:r>
            <a:endParaRPr lang="zh-CN" altLang="en-US" sz="2400" dirty="0"/>
          </a:p>
          <a:p>
            <a:r>
              <a:rPr lang="zh-CN" altLang="en-US" sz="2400" dirty="0"/>
              <a:t>　　机队规模：约</a:t>
            </a:r>
            <a:r>
              <a:rPr lang="en-US" altLang="zh-CN" sz="2400" dirty="0"/>
              <a:t>256</a:t>
            </a:r>
            <a:r>
              <a:rPr lang="zh-CN" altLang="en-US" sz="2400" dirty="0"/>
              <a:t>架</a:t>
            </a:r>
            <a:endParaRPr lang="zh-CN" altLang="en-US" sz="2400" dirty="0"/>
          </a:p>
          <a:p>
            <a:r>
              <a:rPr lang="zh-CN" altLang="en-US" sz="2400" dirty="0"/>
              <a:t>　　主要机型：</a:t>
            </a:r>
            <a:r>
              <a:rPr lang="en-US" altLang="zh-CN" sz="2400" dirty="0"/>
              <a:t>B777</a:t>
            </a:r>
            <a:r>
              <a:rPr lang="zh-CN" altLang="en-US" sz="2400" dirty="0"/>
              <a:t>、</a:t>
            </a:r>
            <a:r>
              <a:rPr lang="en-US" altLang="zh-CN" sz="2400" dirty="0"/>
              <a:t>B767</a:t>
            </a:r>
            <a:r>
              <a:rPr lang="zh-CN" altLang="en-US" sz="2400" dirty="0"/>
              <a:t>、</a:t>
            </a:r>
            <a:r>
              <a:rPr lang="en-US" altLang="zh-CN" sz="2400" dirty="0"/>
              <a:t>B757</a:t>
            </a:r>
            <a:r>
              <a:rPr lang="zh-CN" altLang="en-US" sz="2400" dirty="0"/>
              <a:t>、</a:t>
            </a:r>
            <a:r>
              <a:rPr lang="en-US" altLang="zh-CN" sz="2400" dirty="0"/>
              <a:t>B747</a:t>
            </a:r>
            <a:r>
              <a:rPr lang="zh-CN" altLang="en-US" sz="2400" dirty="0"/>
              <a:t>、</a:t>
            </a:r>
            <a:r>
              <a:rPr lang="en-US" altLang="zh-CN" sz="2400" dirty="0"/>
              <a:t>B737/A340</a:t>
            </a:r>
            <a:r>
              <a:rPr lang="zh-CN" altLang="en-US" sz="2400" dirty="0"/>
              <a:t>、</a:t>
            </a:r>
            <a:r>
              <a:rPr lang="en-US" altLang="zh-CN" sz="2400" dirty="0"/>
              <a:t>A330</a:t>
            </a:r>
            <a:r>
              <a:rPr lang="zh-CN" altLang="en-US" sz="2400" dirty="0"/>
              <a:t>、</a:t>
            </a:r>
            <a:r>
              <a:rPr lang="en-US" altLang="zh-CN" sz="2400" dirty="0"/>
              <a:t>A321</a:t>
            </a:r>
            <a:r>
              <a:rPr lang="zh-CN" altLang="en-US" sz="2400" dirty="0"/>
              <a:t>、</a:t>
            </a:r>
            <a:r>
              <a:rPr lang="en-US" altLang="zh-CN" sz="2400" dirty="0"/>
              <a:t>A320</a:t>
            </a:r>
            <a:r>
              <a:rPr lang="zh-CN" altLang="en-US" sz="2400" dirty="0"/>
              <a:t>、</a:t>
            </a:r>
            <a:r>
              <a:rPr lang="en-US" altLang="zh-CN" sz="2400" dirty="0"/>
              <a:t>A319</a:t>
            </a:r>
            <a:endParaRPr lang="zh-CN" altLang="en-US" sz="2400" dirty="0"/>
          </a:p>
        </p:txBody>
      </p:sp>
      <p:sp>
        <p:nvSpPr>
          <p:cNvPr id="3" name="标题 2"/>
          <p:cNvSpPr>
            <a:spLocks noGrp="1"/>
          </p:cNvSpPr>
          <p:nvPr>
            <p:ph type="title"/>
          </p:nvPr>
        </p:nvSpPr>
        <p:spPr/>
        <p:txBody>
          <a:bodyPr>
            <a:normAutofit/>
          </a:bodyPr>
          <a:lstStyle/>
          <a:p>
            <a:r>
              <a:rPr lang="zh-CN" altLang="en-US" dirty="0" smtClean="0"/>
              <a:t>二</a:t>
            </a:r>
            <a:r>
              <a:rPr lang="en-US" altLang="zh-CN" dirty="0" smtClean="0"/>
              <a:t>.2017</a:t>
            </a:r>
            <a:r>
              <a:rPr lang="zh-CN" altLang="en-US" dirty="0" smtClean="0"/>
              <a:t>国内十大航空公司排名</a:t>
            </a:r>
            <a:r>
              <a:rPr lang="zh-CN" altLang="en-US" dirty="0"/>
              <a:t>榜</a:t>
            </a:r>
            <a:endParaRPr lang="zh-CN" altLang="en-US" dirty="0"/>
          </a:p>
        </p:txBody>
      </p:sp>
      <p:pic>
        <p:nvPicPr>
          <p:cNvPr id="1026"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312024" y="3725008"/>
            <a:ext cx="2041725" cy="13365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r>
              <a:rPr lang="en-US" altLang="zh-CN" sz="2000" dirty="0"/>
              <a:t> </a:t>
            </a:r>
            <a:r>
              <a:rPr lang="en-US" altLang="zh-CN" sz="2000" dirty="0" smtClean="0"/>
              <a:t>          </a:t>
            </a:r>
            <a:r>
              <a:rPr lang="zh-CN" altLang="en-US" sz="2400" dirty="0" smtClean="0"/>
              <a:t>中</a:t>
            </a:r>
            <a:r>
              <a:rPr lang="zh-CN" altLang="en-US" sz="2400" dirty="0"/>
              <a:t>国东方航空集团公司是中国三大国有大型骨干航空企业集团之一，于</a:t>
            </a:r>
            <a:r>
              <a:rPr lang="en-US" altLang="zh-CN" sz="2400" dirty="0"/>
              <a:t>2002</a:t>
            </a:r>
            <a:r>
              <a:rPr lang="zh-CN" altLang="en-US" sz="2400" dirty="0"/>
              <a:t>年在原东方航空集团的基础上，兼并中国西北航空公司，联合云南航空公司重组而成。集团总部位于中国经济最活跃、最发达的城市</a:t>
            </a:r>
            <a:r>
              <a:rPr lang="en-US" altLang="zh-CN" sz="2400" dirty="0"/>
              <a:t>――</a:t>
            </a:r>
            <a:r>
              <a:rPr lang="zh-CN" altLang="en-US" sz="2400" dirty="0"/>
              <a:t>上海，拥有贯通中国东西部，连接亚洲、欧洲、澳洲和美洲的庞大航线网络。</a:t>
            </a:r>
            <a:endParaRPr lang="zh-CN" altLang="en-US" sz="2400" dirty="0"/>
          </a:p>
          <a:p>
            <a:r>
              <a:rPr lang="zh-CN" altLang="en-US" sz="2400" dirty="0"/>
              <a:t>　　代码：</a:t>
            </a:r>
            <a:r>
              <a:rPr lang="en-US" altLang="zh-CN" sz="2400" dirty="0"/>
              <a:t>MU</a:t>
            </a:r>
            <a:endParaRPr lang="en-US" altLang="zh-CN" sz="2400" dirty="0"/>
          </a:p>
          <a:p>
            <a:r>
              <a:rPr lang="zh-CN" altLang="en-US" sz="2400" dirty="0"/>
              <a:t>　　总部：上海</a:t>
            </a:r>
            <a:endParaRPr lang="zh-CN" altLang="en-US" sz="2400" dirty="0"/>
          </a:p>
          <a:p>
            <a:r>
              <a:rPr lang="zh-CN" altLang="en-US" sz="2400" dirty="0"/>
              <a:t>　　机队规模：约</a:t>
            </a:r>
            <a:r>
              <a:rPr lang="en-US" altLang="zh-CN" sz="2400" dirty="0"/>
              <a:t>330</a:t>
            </a:r>
            <a:r>
              <a:rPr lang="zh-CN" altLang="en-US" sz="2400" dirty="0"/>
              <a:t>架</a:t>
            </a:r>
            <a:endParaRPr lang="zh-CN" altLang="en-US" sz="2400" dirty="0"/>
          </a:p>
          <a:p>
            <a:r>
              <a:rPr lang="zh-CN" altLang="en-US" sz="2400" dirty="0"/>
              <a:t>　　主要机型：</a:t>
            </a:r>
            <a:r>
              <a:rPr lang="en-US" altLang="zh-CN" sz="2400" dirty="0"/>
              <a:t>B777</a:t>
            </a:r>
            <a:r>
              <a:rPr lang="zh-CN" altLang="en-US" sz="2400" dirty="0"/>
              <a:t>、</a:t>
            </a:r>
            <a:r>
              <a:rPr lang="en-US" altLang="zh-CN" sz="2400" dirty="0"/>
              <a:t>B767</a:t>
            </a:r>
            <a:r>
              <a:rPr lang="zh-CN" altLang="en-US" sz="2400" dirty="0"/>
              <a:t>、</a:t>
            </a:r>
            <a:r>
              <a:rPr lang="en-US" altLang="zh-CN" sz="2400" dirty="0"/>
              <a:t>B737/A330</a:t>
            </a:r>
            <a:r>
              <a:rPr lang="zh-CN" altLang="en-US" sz="2400" dirty="0"/>
              <a:t>、</a:t>
            </a:r>
            <a:r>
              <a:rPr lang="en-US" altLang="zh-CN" sz="2400" dirty="0"/>
              <a:t>A320</a:t>
            </a:r>
            <a:r>
              <a:rPr lang="zh-CN" altLang="en-US" sz="2400" dirty="0"/>
              <a:t>、</a:t>
            </a:r>
            <a:r>
              <a:rPr lang="en-US" altLang="zh-CN" sz="2400" dirty="0"/>
              <a:t>A319</a:t>
            </a:r>
            <a:endParaRPr lang="zh-CN" altLang="en-US" sz="2400" dirty="0"/>
          </a:p>
        </p:txBody>
      </p:sp>
      <p:sp>
        <p:nvSpPr>
          <p:cNvPr id="3" name="标题 2"/>
          <p:cNvSpPr>
            <a:spLocks noGrp="1"/>
          </p:cNvSpPr>
          <p:nvPr>
            <p:ph type="title"/>
          </p:nvPr>
        </p:nvSpPr>
        <p:spPr/>
        <p:txBody>
          <a:bodyPr>
            <a:normAutofit fontScale="90000"/>
          </a:bodyPr>
          <a:lstStyle/>
          <a:p>
            <a:r>
              <a:rPr lang="zh-CN" altLang="en-US" dirty="0"/>
              <a:t>第二：中国东方航空股份有限公司</a:t>
            </a:r>
            <a:endParaRPr lang="zh-CN" altLang="en-US" dirty="0"/>
          </a:p>
        </p:txBody>
      </p:sp>
      <p:pic>
        <p:nvPicPr>
          <p:cNvPr id="2050"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881049" y="3717032"/>
            <a:ext cx="2047875"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lnSpcReduction="10000"/>
          </a:bodyPr>
          <a:lstStyle/>
          <a:p>
            <a:r>
              <a:rPr lang="zh-CN" altLang="en-US" dirty="0"/>
              <a:t>　</a:t>
            </a:r>
            <a:r>
              <a:rPr lang="zh-CN" altLang="en-US" sz="2000" dirty="0"/>
              <a:t>中国南方航空股份有限公司是中国南方航空集团公司属下航空运输主业公司，总部设在广州，以蓝色垂直尾翼镶红色木棉花为公司标志。有新疆、北方、北京、深圳、海南、黑龙江、吉林、大连、河南、湖北、湖南、广西、珠海直升机、台湾等</a:t>
            </a:r>
            <a:r>
              <a:rPr lang="en-US" altLang="zh-CN" sz="2000" dirty="0"/>
              <a:t>14</a:t>
            </a:r>
            <a:r>
              <a:rPr lang="zh-CN" altLang="en-US" sz="2000" dirty="0"/>
              <a:t>家分公司和厦门航空、汕头航空、贵州航空、珠海航空、重庆航空等</a:t>
            </a:r>
            <a:r>
              <a:rPr lang="en-US" altLang="zh-CN" sz="2000" dirty="0"/>
              <a:t>5</a:t>
            </a:r>
            <a:r>
              <a:rPr lang="zh-CN" altLang="en-US" sz="2000" dirty="0"/>
              <a:t>家控股子公司；在上海、西安设立基地，在成都、杭州、南京等地共设有</a:t>
            </a:r>
            <a:r>
              <a:rPr lang="en-US" altLang="zh-CN" sz="2000" dirty="0"/>
              <a:t>18</a:t>
            </a:r>
            <a:r>
              <a:rPr lang="zh-CN" altLang="en-US" sz="2000" dirty="0"/>
              <a:t>个国内营业部，在新加坡、东京、首尔、阿姆斯特丹、巴黎、洛杉矶、悉尼、拉各斯、纽约、伦敦、温哥华、迪拜、布里斯班等地设有</a:t>
            </a:r>
            <a:r>
              <a:rPr lang="en-US" altLang="zh-CN" sz="2000" dirty="0"/>
              <a:t>53</a:t>
            </a:r>
            <a:r>
              <a:rPr lang="zh-CN" altLang="en-US" sz="2000" dirty="0"/>
              <a:t>个国外办事处。</a:t>
            </a:r>
            <a:endParaRPr lang="zh-CN" altLang="en-US" sz="2000" dirty="0"/>
          </a:p>
          <a:p>
            <a:r>
              <a:rPr lang="zh-CN" altLang="en-US" sz="2000" dirty="0"/>
              <a:t>　　代码：</a:t>
            </a:r>
            <a:r>
              <a:rPr lang="en-US" altLang="zh-CN" sz="2000" dirty="0"/>
              <a:t>CZ</a:t>
            </a:r>
            <a:endParaRPr lang="en-US" altLang="zh-CN" sz="2000" dirty="0"/>
          </a:p>
          <a:p>
            <a:r>
              <a:rPr lang="zh-CN" altLang="en-US" sz="2000" dirty="0"/>
              <a:t>　　总部：广州</a:t>
            </a:r>
            <a:endParaRPr lang="zh-CN" altLang="en-US" sz="2000" dirty="0"/>
          </a:p>
          <a:p>
            <a:r>
              <a:rPr lang="zh-CN" altLang="en-US" sz="2000" dirty="0"/>
              <a:t>　　机队规模：约</a:t>
            </a:r>
            <a:r>
              <a:rPr lang="en-US" altLang="zh-CN" sz="2000" dirty="0"/>
              <a:t>400</a:t>
            </a:r>
            <a:r>
              <a:rPr lang="zh-CN" altLang="en-US" sz="2000" dirty="0"/>
              <a:t>架</a:t>
            </a:r>
            <a:endParaRPr lang="zh-CN" altLang="en-US" sz="2000" dirty="0"/>
          </a:p>
          <a:p>
            <a:r>
              <a:rPr lang="zh-CN" altLang="en-US" sz="2000" dirty="0"/>
              <a:t>　　主要机型：</a:t>
            </a:r>
            <a:r>
              <a:rPr lang="en-US" altLang="zh-CN" sz="2000" dirty="0"/>
              <a:t>B777</a:t>
            </a:r>
            <a:r>
              <a:rPr lang="zh-CN" altLang="en-US" sz="2000" dirty="0"/>
              <a:t>、</a:t>
            </a:r>
            <a:r>
              <a:rPr lang="en-US" altLang="zh-CN" sz="2000" dirty="0"/>
              <a:t>B747</a:t>
            </a:r>
            <a:r>
              <a:rPr lang="zh-CN" altLang="en-US" sz="2000" dirty="0"/>
              <a:t>、</a:t>
            </a:r>
            <a:r>
              <a:rPr lang="en-US" altLang="zh-CN" sz="2000" dirty="0"/>
              <a:t>B757</a:t>
            </a:r>
            <a:r>
              <a:rPr lang="zh-CN" altLang="en-US" sz="2000" dirty="0"/>
              <a:t>、</a:t>
            </a:r>
            <a:r>
              <a:rPr lang="en-US" altLang="zh-CN" sz="2000" dirty="0"/>
              <a:t>B737/A330/A321/A320/A319/A300</a:t>
            </a:r>
            <a:endParaRPr lang="zh-CN" altLang="en-US" sz="2000" dirty="0"/>
          </a:p>
        </p:txBody>
      </p:sp>
      <p:sp>
        <p:nvSpPr>
          <p:cNvPr id="3" name="标题 2"/>
          <p:cNvSpPr>
            <a:spLocks noGrp="1"/>
          </p:cNvSpPr>
          <p:nvPr>
            <p:ph type="title"/>
          </p:nvPr>
        </p:nvSpPr>
        <p:spPr/>
        <p:txBody>
          <a:bodyPr>
            <a:normAutofit fontScale="90000"/>
          </a:bodyPr>
          <a:lstStyle/>
          <a:p>
            <a:r>
              <a:rPr lang="zh-CN" altLang="en-US" dirty="0"/>
              <a:t>第三：中国南方航空股份有限公司</a:t>
            </a:r>
            <a:endParaRPr lang="zh-CN" altLang="en-US" dirty="0"/>
          </a:p>
        </p:txBody>
      </p:sp>
      <p:pic>
        <p:nvPicPr>
          <p:cNvPr id="3074"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384032" y="4224338"/>
            <a:ext cx="2381250"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endParaRPr lang="en-US" altLang="zh-CN" sz="2000" dirty="0" smtClean="0"/>
          </a:p>
          <a:p>
            <a:r>
              <a:rPr lang="en-US" altLang="zh-CN" sz="2000" dirty="0"/>
              <a:t> </a:t>
            </a:r>
            <a:r>
              <a:rPr lang="en-US" altLang="zh-CN" sz="2000" dirty="0" smtClean="0"/>
              <a:t>         </a:t>
            </a:r>
            <a:r>
              <a:rPr lang="zh-CN" altLang="en-US" sz="2000" dirty="0" smtClean="0"/>
              <a:t>海</a:t>
            </a:r>
            <a:r>
              <a:rPr lang="zh-CN" altLang="en-US" sz="2000" dirty="0"/>
              <a:t>南航空股份有限公司是中国民航第一家</a:t>
            </a:r>
            <a:r>
              <a:rPr lang="en-US" altLang="zh-CN" sz="2000" dirty="0"/>
              <a:t>A</a:t>
            </a:r>
            <a:r>
              <a:rPr lang="zh-CN" altLang="en-US" sz="2000" dirty="0"/>
              <a:t>股和</a:t>
            </a:r>
            <a:r>
              <a:rPr lang="en-US" altLang="zh-CN" sz="2000" dirty="0"/>
              <a:t>B</a:t>
            </a:r>
            <a:r>
              <a:rPr lang="zh-CN" altLang="en-US" sz="2000" dirty="0"/>
              <a:t>股同时上市的航空公司。公司于</a:t>
            </a:r>
            <a:r>
              <a:rPr lang="en-US" altLang="zh-CN" sz="2000" dirty="0"/>
              <a:t>1993</a:t>
            </a:r>
            <a:r>
              <a:rPr lang="zh-CN" altLang="en-US" sz="2000" dirty="0"/>
              <a:t>年</a:t>
            </a:r>
            <a:r>
              <a:rPr lang="en-US" altLang="zh-CN" sz="2000" dirty="0"/>
              <a:t>1</a:t>
            </a:r>
            <a:r>
              <a:rPr lang="zh-CN" altLang="en-US" sz="2000" dirty="0"/>
              <a:t>月由海南省航空公司经规范化股份制改造后建立，</a:t>
            </a:r>
            <a:r>
              <a:rPr lang="en-US" altLang="zh-CN" sz="2000" dirty="0"/>
              <a:t>1993</a:t>
            </a:r>
            <a:r>
              <a:rPr lang="zh-CN" altLang="en-US" sz="2000" dirty="0"/>
              <a:t>年</a:t>
            </a:r>
            <a:r>
              <a:rPr lang="en-US" altLang="zh-CN" sz="2000" dirty="0"/>
              <a:t>5</a:t>
            </a:r>
            <a:r>
              <a:rPr lang="zh-CN" altLang="en-US" sz="2000" dirty="0"/>
              <a:t>月</a:t>
            </a:r>
            <a:r>
              <a:rPr lang="en-US" altLang="zh-CN" sz="2000" dirty="0"/>
              <a:t>2</a:t>
            </a:r>
            <a:r>
              <a:rPr lang="zh-CN" altLang="en-US" sz="2000" dirty="0"/>
              <a:t>日正式开航运营，注册资本</a:t>
            </a:r>
            <a:r>
              <a:rPr lang="en-US" altLang="zh-CN" sz="2000" dirty="0"/>
              <a:t>7.3</a:t>
            </a:r>
            <a:r>
              <a:rPr lang="zh-CN" altLang="en-US" sz="2000" dirty="0"/>
              <a:t>亿人民币。公司法人代表为董事长陈峰，现任总裁朱益民。海南航空股份有限公司（以下简称海航），是海航集团下属航空运输产业集团的龙头企业，对所辖的中国新华航空有限责任公司、长安航空有限责任公司、山西航空有限责任公司实施行业管理。</a:t>
            </a:r>
            <a:endParaRPr lang="zh-CN" altLang="en-US" sz="2000" dirty="0"/>
          </a:p>
          <a:p>
            <a:r>
              <a:rPr lang="zh-CN" altLang="en-US" sz="2000" dirty="0"/>
              <a:t>　　代码：</a:t>
            </a:r>
            <a:r>
              <a:rPr lang="en-US" altLang="zh-CN" sz="2000" dirty="0"/>
              <a:t>HU</a:t>
            </a:r>
            <a:endParaRPr lang="en-US" altLang="zh-CN" sz="2000" dirty="0"/>
          </a:p>
          <a:p>
            <a:r>
              <a:rPr lang="zh-CN" altLang="en-US" sz="2000" dirty="0"/>
              <a:t>　　总部：海口</a:t>
            </a:r>
            <a:endParaRPr lang="zh-CN" altLang="en-US" sz="2000" dirty="0"/>
          </a:p>
          <a:p>
            <a:r>
              <a:rPr lang="zh-CN" altLang="en-US" sz="2000" dirty="0"/>
              <a:t>　　机队规模：约</a:t>
            </a:r>
            <a:r>
              <a:rPr lang="en-US" altLang="zh-CN" sz="2000" dirty="0"/>
              <a:t>200</a:t>
            </a:r>
            <a:r>
              <a:rPr lang="zh-CN" altLang="en-US" sz="2000" dirty="0"/>
              <a:t>架</a:t>
            </a:r>
            <a:endParaRPr lang="zh-CN" altLang="en-US" sz="2000" dirty="0"/>
          </a:p>
          <a:p>
            <a:r>
              <a:rPr lang="zh-CN" altLang="en-US" sz="2000" dirty="0"/>
              <a:t>　　主要机型：</a:t>
            </a:r>
            <a:r>
              <a:rPr lang="en-US" altLang="zh-CN" sz="2000" dirty="0"/>
              <a:t>B767</a:t>
            </a:r>
            <a:r>
              <a:rPr lang="zh-CN" altLang="en-US" sz="2000" dirty="0"/>
              <a:t>、</a:t>
            </a:r>
            <a:r>
              <a:rPr lang="en-US" altLang="zh-CN" sz="2000" dirty="0"/>
              <a:t>B737/A340</a:t>
            </a:r>
            <a:r>
              <a:rPr lang="zh-CN" altLang="en-US" sz="2000" dirty="0"/>
              <a:t>、</a:t>
            </a:r>
            <a:r>
              <a:rPr lang="en-US" altLang="zh-CN" sz="2000" dirty="0"/>
              <a:t>A330</a:t>
            </a:r>
            <a:endParaRPr lang="zh-CN" altLang="en-US" sz="2000" dirty="0"/>
          </a:p>
        </p:txBody>
      </p:sp>
      <p:sp>
        <p:nvSpPr>
          <p:cNvPr id="3" name="标题 2"/>
          <p:cNvSpPr>
            <a:spLocks noGrp="1"/>
          </p:cNvSpPr>
          <p:nvPr>
            <p:ph type="title"/>
          </p:nvPr>
        </p:nvSpPr>
        <p:spPr/>
        <p:txBody>
          <a:bodyPr/>
          <a:lstStyle/>
          <a:p>
            <a:r>
              <a:rPr lang="zh-CN" altLang="en-US" dirty="0"/>
              <a:t>第四：海南航空股份有限公司</a:t>
            </a:r>
            <a:endParaRPr lang="zh-CN" altLang="en-US" dirty="0"/>
          </a:p>
        </p:txBody>
      </p:sp>
      <p:pic>
        <p:nvPicPr>
          <p:cNvPr id="4098"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960096" y="4181475"/>
            <a:ext cx="2171700"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endParaRPr lang="en-US" altLang="zh-CN" sz="2400" dirty="0" smtClean="0"/>
          </a:p>
          <a:p>
            <a:r>
              <a:rPr lang="en-US" altLang="zh-CN" sz="2400" dirty="0"/>
              <a:t> </a:t>
            </a:r>
            <a:r>
              <a:rPr lang="en-US" altLang="zh-CN" sz="2400" dirty="0" smtClean="0"/>
              <a:t>         </a:t>
            </a:r>
            <a:r>
              <a:rPr lang="zh-CN" altLang="en-US" sz="2400" dirty="0" smtClean="0"/>
              <a:t>深</a:t>
            </a:r>
            <a:r>
              <a:rPr lang="zh-CN" altLang="en-US" sz="2400" dirty="0"/>
              <a:t>圳航空有限责任公司办理成立于</a:t>
            </a:r>
            <a:r>
              <a:rPr lang="en-US" altLang="zh-CN" sz="2400" dirty="0"/>
              <a:t>1992</a:t>
            </a:r>
            <a:r>
              <a:rPr lang="zh-CN" altLang="en-US" sz="2400" dirty="0"/>
              <a:t>年</a:t>
            </a:r>
            <a:r>
              <a:rPr lang="en-US" altLang="zh-CN" sz="2400" dirty="0"/>
              <a:t>11</a:t>
            </a:r>
            <a:r>
              <a:rPr lang="zh-CN" altLang="en-US" sz="2400" dirty="0"/>
              <a:t>月，</a:t>
            </a:r>
            <a:r>
              <a:rPr lang="en-US" altLang="zh-CN" sz="2400" dirty="0"/>
              <a:t>1993</a:t>
            </a:r>
            <a:r>
              <a:rPr lang="zh-CN" altLang="en-US" sz="2400" dirty="0"/>
              <a:t>年</a:t>
            </a:r>
            <a:r>
              <a:rPr lang="en-US" altLang="zh-CN" sz="2400" dirty="0"/>
              <a:t>9</a:t>
            </a:r>
            <a:r>
              <a:rPr lang="zh-CN" altLang="en-US" sz="2400" dirty="0"/>
              <a:t>月</a:t>
            </a:r>
            <a:r>
              <a:rPr lang="en-US" altLang="zh-CN" sz="2400" dirty="0"/>
              <a:t>17</a:t>
            </a:r>
            <a:r>
              <a:rPr lang="zh-CN" altLang="en-US" sz="2400" dirty="0"/>
              <a:t>日正式开航，是主要经营航空客、货、邮运输业务的股份制航空运输企业。自开航以来，保持了</a:t>
            </a:r>
            <a:r>
              <a:rPr lang="en-US" altLang="zh-CN" sz="2400" dirty="0"/>
              <a:t>13</a:t>
            </a:r>
            <a:r>
              <a:rPr lang="zh-CN" altLang="en-US" sz="2400" dirty="0"/>
              <a:t>年盈利和</a:t>
            </a:r>
            <a:r>
              <a:rPr lang="en-US" altLang="zh-CN" sz="2400" dirty="0"/>
              <a:t>14</a:t>
            </a:r>
            <a:r>
              <a:rPr lang="zh-CN" altLang="en-US" sz="2400" dirty="0"/>
              <a:t>年安全飞行，公司以安全飞行、优质服务、良好的经济效益和高效的管理模式赢得了社会的广泛赞誉。</a:t>
            </a:r>
            <a:endParaRPr lang="zh-CN" altLang="en-US" sz="2400" dirty="0"/>
          </a:p>
          <a:p>
            <a:r>
              <a:rPr lang="zh-CN" altLang="en-US" sz="2400" dirty="0"/>
              <a:t>　　代码：</a:t>
            </a:r>
            <a:r>
              <a:rPr lang="en-US" altLang="zh-CN" sz="2400" dirty="0"/>
              <a:t>ZH</a:t>
            </a:r>
            <a:endParaRPr lang="en-US" altLang="zh-CN" sz="2400" dirty="0"/>
          </a:p>
          <a:p>
            <a:r>
              <a:rPr lang="zh-CN" altLang="en-US" sz="2400" dirty="0"/>
              <a:t>　　总部：深圳</a:t>
            </a:r>
            <a:endParaRPr lang="zh-CN" altLang="en-US" sz="2400" dirty="0"/>
          </a:p>
          <a:p>
            <a:r>
              <a:rPr lang="zh-CN" altLang="en-US" sz="2400" dirty="0"/>
              <a:t>　　机队规模：约</a:t>
            </a:r>
            <a:r>
              <a:rPr lang="en-US" altLang="zh-CN" sz="2400" dirty="0"/>
              <a:t>150</a:t>
            </a:r>
            <a:r>
              <a:rPr lang="zh-CN" altLang="en-US" sz="2400" dirty="0"/>
              <a:t>架</a:t>
            </a:r>
            <a:endParaRPr lang="zh-CN" altLang="en-US" sz="2400" dirty="0"/>
          </a:p>
          <a:p>
            <a:r>
              <a:rPr lang="zh-CN" altLang="en-US" sz="2400" dirty="0"/>
              <a:t>　　主要机型：</a:t>
            </a:r>
            <a:r>
              <a:rPr lang="en-US" altLang="zh-CN" sz="2400" dirty="0"/>
              <a:t>B737</a:t>
            </a:r>
            <a:r>
              <a:rPr lang="zh-CN" altLang="en-US" sz="2400" dirty="0"/>
              <a:t>、</a:t>
            </a:r>
            <a:r>
              <a:rPr lang="en-US" altLang="zh-CN" sz="2400" dirty="0"/>
              <a:t>A320</a:t>
            </a:r>
            <a:r>
              <a:rPr lang="zh-CN" altLang="en-US" sz="2400" dirty="0"/>
              <a:t>、</a:t>
            </a:r>
            <a:r>
              <a:rPr lang="en-US" altLang="zh-CN" sz="2400" dirty="0"/>
              <a:t>A319</a:t>
            </a:r>
            <a:endParaRPr lang="zh-CN" altLang="en-US" sz="2400" dirty="0"/>
          </a:p>
        </p:txBody>
      </p:sp>
      <p:sp>
        <p:nvSpPr>
          <p:cNvPr id="3" name="标题 2"/>
          <p:cNvSpPr>
            <a:spLocks noGrp="1"/>
          </p:cNvSpPr>
          <p:nvPr>
            <p:ph type="title"/>
          </p:nvPr>
        </p:nvSpPr>
        <p:spPr/>
        <p:txBody>
          <a:bodyPr/>
          <a:lstStyle/>
          <a:p>
            <a:r>
              <a:rPr lang="zh-CN" altLang="en-US" dirty="0"/>
              <a:t>第五：深圳航空有限责任公司</a:t>
            </a:r>
            <a:endParaRPr lang="zh-CN" altLang="en-US" dirty="0"/>
          </a:p>
        </p:txBody>
      </p:sp>
      <p:pic>
        <p:nvPicPr>
          <p:cNvPr id="5122"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600056" y="4437112"/>
            <a:ext cx="2343150"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a:bodyPr>
          <a:lstStyle/>
          <a:p>
            <a:r>
              <a:rPr lang="zh-CN" altLang="en-US" sz="2800" dirty="0" smtClean="0"/>
              <a:t>          厦</a:t>
            </a:r>
            <a:r>
              <a:rPr lang="zh-CN" altLang="en-US" sz="2800" dirty="0"/>
              <a:t>航是我国民用航空体制改革初步尝试的产物，成立以来，经过</a:t>
            </a:r>
            <a:r>
              <a:rPr lang="en-US" altLang="zh-CN" sz="2800" dirty="0"/>
              <a:t>6</a:t>
            </a:r>
            <a:r>
              <a:rPr lang="zh-CN" altLang="en-US" sz="2800" dirty="0"/>
              <a:t>年的艰苦创业，</a:t>
            </a:r>
            <a:r>
              <a:rPr lang="en-US" altLang="zh-CN" sz="2800" dirty="0"/>
              <a:t>5</a:t>
            </a:r>
            <a:r>
              <a:rPr lang="zh-CN" altLang="en-US" sz="2800" dirty="0"/>
              <a:t>年的稳步发展和</a:t>
            </a:r>
            <a:r>
              <a:rPr lang="en-US" altLang="zh-CN" sz="2800" dirty="0"/>
              <a:t>5</a:t>
            </a:r>
            <a:r>
              <a:rPr lang="zh-CN" altLang="en-US" sz="2800" dirty="0"/>
              <a:t>年的二次创业，自</a:t>
            </a:r>
            <a:r>
              <a:rPr lang="en-US" altLang="zh-CN" sz="2800" dirty="0"/>
              <a:t>2001</a:t>
            </a:r>
            <a:r>
              <a:rPr lang="zh-CN" altLang="en-US" sz="2800" dirty="0"/>
              <a:t>年开始进入持续发展期，现已发展成为一家拥有</a:t>
            </a:r>
            <a:r>
              <a:rPr lang="en-US" altLang="zh-CN" sz="2800" dirty="0"/>
              <a:t>34</a:t>
            </a:r>
            <a:r>
              <a:rPr lang="zh-CN" altLang="en-US" sz="2800" dirty="0"/>
              <a:t>架波音系列飞机的中等规模航空公司。</a:t>
            </a:r>
            <a:endParaRPr lang="zh-CN" altLang="en-US" sz="2800" dirty="0"/>
          </a:p>
          <a:p>
            <a:r>
              <a:rPr lang="zh-CN" altLang="en-US" sz="2800" dirty="0"/>
              <a:t>　　代码：</a:t>
            </a:r>
            <a:r>
              <a:rPr lang="en-US" altLang="zh-CN" sz="2800" dirty="0"/>
              <a:t>MF</a:t>
            </a:r>
            <a:endParaRPr lang="en-US" altLang="zh-CN" sz="2800" dirty="0"/>
          </a:p>
          <a:p>
            <a:r>
              <a:rPr lang="zh-CN" altLang="en-US" sz="2800" dirty="0"/>
              <a:t>　　总部：厦门</a:t>
            </a:r>
            <a:endParaRPr lang="zh-CN" altLang="en-US" sz="2800" dirty="0"/>
          </a:p>
          <a:p>
            <a:r>
              <a:rPr lang="zh-CN" altLang="en-US" sz="2800" dirty="0"/>
              <a:t>　　机队规模：约</a:t>
            </a:r>
            <a:r>
              <a:rPr lang="en-US" altLang="zh-CN" sz="2800" dirty="0"/>
              <a:t>60</a:t>
            </a:r>
            <a:r>
              <a:rPr lang="zh-CN" altLang="en-US" sz="2800" dirty="0"/>
              <a:t>架</a:t>
            </a:r>
            <a:endParaRPr lang="zh-CN" altLang="en-US" sz="2800" dirty="0"/>
          </a:p>
          <a:p>
            <a:r>
              <a:rPr lang="zh-CN" altLang="en-US" sz="2800" dirty="0"/>
              <a:t>　　主要机型：</a:t>
            </a:r>
            <a:r>
              <a:rPr lang="en-US" altLang="zh-CN" sz="2800" dirty="0"/>
              <a:t>B757</a:t>
            </a:r>
            <a:r>
              <a:rPr lang="zh-CN" altLang="en-US" sz="2800" dirty="0"/>
              <a:t>、</a:t>
            </a:r>
            <a:r>
              <a:rPr lang="en-US" altLang="zh-CN" sz="2800" dirty="0"/>
              <a:t>B737</a:t>
            </a:r>
            <a:endParaRPr lang="zh-CN" altLang="en-US" sz="2800" dirty="0"/>
          </a:p>
        </p:txBody>
      </p:sp>
      <p:sp>
        <p:nvSpPr>
          <p:cNvPr id="3" name="标题 2"/>
          <p:cNvSpPr>
            <a:spLocks noGrp="1"/>
          </p:cNvSpPr>
          <p:nvPr>
            <p:ph type="title"/>
          </p:nvPr>
        </p:nvSpPr>
        <p:spPr/>
        <p:txBody>
          <a:bodyPr/>
          <a:lstStyle/>
          <a:p>
            <a:r>
              <a:rPr lang="zh-CN" altLang="en-US" dirty="0"/>
              <a:t>第六：厦门航空有限公司</a:t>
            </a:r>
            <a:endParaRPr lang="zh-CN" altLang="en-US" dirty="0"/>
          </a:p>
        </p:txBody>
      </p:sp>
      <p:pic>
        <p:nvPicPr>
          <p:cNvPr id="6146"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600056" y="4005064"/>
            <a:ext cx="253365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lnSpcReduction="10000"/>
          </a:bodyPr>
          <a:lstStyle/>
          <a:p>
            <a:r>
              <a:rPr lang="zh-CN" altLang="en-US" dirty="0"/>
              <a:t>　</a:t>
            </a:r>
            <a:r>
              <a:rPr lang="zh-CN" altLang="en-US" dirty="0" smtClean="0"/>
              <a:t>          </a:t>
            </a:r>
            <a:r>
              <a:rPr lang="zh-CN" altLang="en-US" sz="2800" dirty="0" smtClean="0"/>
              <a:t>世</a:t>
            </a:r>
            <a:r>
              <a:rPr lang="zh-CN" altLang="en-US" sz="2800" dirty="0"/>
              <a:t>界最大联盟</a:t>
            </a:r>
            <a:r>
              <a:rPr lang="en-US" altLang="zh-CN" sz="2800" dirty="0"/>
              <a:t>-</a:t>
            </a:r>
            <a:r>
              <a:rPr lang="zh-CN" altLang="en-US" sz="2800" dirty="0"/>
              <a:t>星空联盟成员，中国国内第一家多元投资商业化运营的航空公司，</a:t>
            </a:r>
            <a:r>
              <a:rPr lang="en-US" altLang="zh-CN" sz="2800" dirty="0"/>
              <a:t>2009</a:t>
            </a:r>
            <a:r>
              <a:rPr lang="zh-CN" altLang="en-US" sz="2800" dirty="0"/>
              <a:t>年</a:t>
            </a:r>
            <a:r>
              <a:rPr lang="en-US" altLang="zh-CN" sz="2800" dirty="0"/>
              <a:t>6</a:t>
            </a:r>
            <a:r>
              <a:rPr lang="zh-CN" altLang="en-US" sz="2800" dirty="0"/>
              <a:t>月</a:t>
            </a:r>
            <a:r>
              <a:rPr lang="en-US" altLang="zh-CN" sz="2800" dirty="0"/>
              <a:t>8</a:t>
            </a:r>
            <a:r>
              <a:rPr lang="zh-CN" altLang="en-US" sz="2800" dirty="0"/>
              <a:t>日，东航和上航联合重组工作正式全面启动，</a:t>
            </a:r>
            <a:r>
              <a:rPr lang="en-US" altLang="zh-CN" sz="2800" dirty="0"/>
              <a:t>2010</a:t>
            </a:r>
            <a:r>
              <a:rPr lang="zh-CN" altLang="en-US" sz="2800" dirty="0"/>
              <a:t>年</a:t>
            </a:r>
            <a:r>
              <a:rPr lang="en-US" altLang="zh-CN" sz="2800" dirty="0"/>
              <a:t>1</a:t>
            </a:r>
            <a:r>
              <a:rPr lang="zh-CN" altLang="en-US" sz="2800" dirty="0"/>
              <a:t>月</a:t>
            </a:r>
            <a:r>
              <a:rPr lang="en-US" altLang="zh-CN" sz="2800" dirty="0"/>
              <a:t>28</a:t>
            </a:r>
            <a:r>
              <a:rPr lang="zh-CN" altLang="en-US" sz="2800" dirty="0"/>
              <a:t>日，以东航换股吸收合并上航的联合重组顺利完成，上航成为新东航的成员企业，月客运输总量</a:t>
            </a:r>
            <a:r>
              <a:rPr lang="en-US" altLang="zh-CN" sz="2800" dirty="0"/>
              <a:t>115.59</a:t>
            </a:r>
            <a:r>
              <a:rPr lang="zh-CN" altLang="en-US" sz="2800" dirty="0"/>
              <a:t>（万人次）。</a:t>
            </a:r>
            <a:endParaRPr lang="zh-CN" altLang="en-US" sz="2800" dirty="0"/>
          </a:p>
          <a:p>
            <a:r>
              <a:rPr lang="zh-CN" altLang="en-US" sz="2800" dirty="0"/>
              <a:t>　　代码：</a:t>
            </a:r>
            <a:r>
              <a:rPr lang="en-US" altLang="zh-CN" sz="2800" dirty="0"/>
              <a:t>FM</a:t>
            </a:r>
            <a:endParaRPr lang="en-US" altLang="zh-CN" sz="2800" dirty="0"/>
          </a:p>
          <a:p>
            <a:r>
              <a:rPr lang="zh-CN" altLang="en-US" sz="2800" dirty="0"/>
              <a:t>　　总部：上海</a:t>
            </a:r>
            <a:endParaRPr lang="zh-CN" altLang="en-US" sz="2800" dirty="0"/>
          </a:p>
          <a:p>
            <a:r>
              <a:rPr lang="zh-CN" altLang="en-US" sz="2800" dirty="0"/>
              <a:t>　　机队规模：约</a:t>
            </a:r>
            <a:r>
              <a:rPr lang="en-US" altLang="zh-CN" sz="2800" dirty="0"/>
              <a:t>77</a:t>
            </a:r>
            <a:r>
              <a:rPr lang="zh-CN" altLang="en-US" sz="2800" dirty="0"/>
              <a:t>架</a:t>
            </a:r>
            <a:endParaRPr lang="zh-CN" altLang="en-US" sz="2800" dirty="0"/>
          </a:p>
          <a:p>
            <a:r>
              <a:rPr lang="zh-CN" altLang="en-US" sz="2800" dirty="0"/>
              <a:t>　　主要机型：</a:t>
            </a:r>
            <a:r>
              <a:rPr lang="en-US" altLang="zh-CN" sz="2800" dirty="0"/>
              <a:t>B757</a:t>
            </a:r>
            <a:r>
              <a:rPr lang="zh-CN" altLang="en-US" sz="2800" dirty="0"/>
              <a:t>、</a:t>
            </a:r>
            <a:r>
              <a:rPr lang="en-US" altLang="zh-CN" sz="2800" dirty="0"/>
              <a:t>B737</a:t>
            </a:r>
            <a:endParaRPr lang="zh-CN" altLang="en-US" sz="2800" dirty="0"/>
          </a:p>
        </p:txBody>
      </p:sp>
      <p:sp>
        <p:nvSpPr>
          <p:cNvPr id="3" name="标题 2"/>
          <p:cNvSpPr>
            <a:spLocks noGrp="1"/>
          </p:cNvSpPr>
          <p:nvPr>
            <p:ph type="title"/>
          </p:nvPr>
        </p:nvSpPr>
        <p:spPr/>
        <p:txBody>
          <a:bodyPr/>
          <a:lstStyle/>
          <a:p>
            <a:r>
              <a:rPr lang="zh-CN" altLang="en-US" dirty="0"/>
              <a:t>第七：上海航空股份有限公司</a:t>
            </a:r>
            <a:endParaRPr lang="zh-CN" altLang="en-US" dirty="0"/>
          </a:p>
        </p:txBody>
      </p:sp>
      <p:pic>
        <p:nvPicPr>
          <p:cNvPr id="7170"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672064" y="4149080"/>
            <a:ext cx="2257425"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r>
              <a:rPr lang="zh-CN" altLang="en-US" sz="2400" dirty="0" smtClean="0"/>
              <a:t>          公</a:t>
            </a:r>
            <a:r>
              <a:rPr lang="zh-CN" altLang="en-US" sz="2400" dirty="0"/>
              <a:t>司始终以“安全、服务、效益”作为企业的永恒追求，走出一条适合自身发展的经营管理路子；积累了一套行之有效的保证飞行安全的经验；创造出一系列具有自身特色的服务品牌；培养出一支作风过硬、责任心强、技术精湛的飞行、机务维护和飞行指挥队伍。</a:t>
            </a:r>
            <a:endParaRPr lang="zh-CN" altLang="en-US" sz="2400" dirty="0"/>
          </a:p>
          <a:p>
            <a:r>
              <a:rPr lang="zh-CN" altLang="en-US" sz="2400" dirty="0"/>
              <a:t>　　代码：</a:t>
            </a:r>
            <a:r>
              <a:rPr lang="en-US" altLang="zh-CN" sz="2400" dirty="0"/>
              <a:t>3U</a:t>
            </a:r>
            <a:endParaRPr lang="en-US" altLang="zh-CN" sz="2400" dirty="0"/>
          </a:p>
          <a:p>
            <a:r>
              <a:rPr lang="zh-CN" altLang="en-US" sz="2400" dirty="0"/>
              <a:t>　　总部：成都</a:t>
            </a:r>
            <a:endParaRPr lang="zh-CN" altLang="en-US" sz="2400" dirty="0"/>
          </a:p>
          <a:p>
            <a:r>
              <a:rPr lang="zh-CN" altLang="en-US" sz="2400" dirty="0"/>
              <a:t>　　机队规模：约</a:t>
            </a:r>
            <a:r>
              <a:rPr lang="en-US" altLang="zh-CN" sz="2400" dirty="0"/>
              <a:t>60</a:t>
            </a:r>
            <a:r>
              <a:rPr lang="zh-CN" altLang="en-US" sz="2400" dirty="0"/>
              <a:t>架</a:t>
            </a:r>
            <a:endParaRPr lang="zh-CN" altLang="en-US" sz="2400" dirty="0"/>
          </a:p>
          <a:p>
            <a:r>
              <a:rPr lang="zh-CN" altLang="en-US" sz="2400" dirty="0"/>
              <a:t>　　主要机型：</a:t>
            </a:r>
            <a:r>
              <a:rPr lang="en-US" altLang="zh-CN" sz="2400" dirty="0"/>
              <a:t>A330</a:t>
            </a:r>
            <a:r>
              <a:rPr lang="zh-CN" altLang="en-US" sz="2400" dirty="0"/>
              <a:t>、</a:t>
            </a:r>
            <a:r>
              <a:rPr lang="en-US" altLang="zh-CN" sz="2400" dirty="0"/>
              <a:t>A320</a:t>
            </a:r>
            <a:r>
              <a:rPr lang="zh-CN" altLang="en-US" sz="2400" dirty="0"/>
              <a:t>、</a:t>
            </a:r>
            <a:r>
              <a:rPr lang="en-US" altLang="zh-CN" sz="2400" dirty="0"/>
              <a:t>EMB145</a:t>
            </a:r>
            <a:endParaRPr lang="zh-CN" altLang="en-US" sz="2400" dirty="0"/>
          </a:p>
        </p:txBody>
      </p:sp>
      <p:sp>
        <p:nvSpPr>
          <p:cNvPr id="3" name="标题 2"/>
          <p:cNvSpPr>
            <a:spLocks noGrp="1"/>
          </p:cNvSpPr>
          <p:nvPr>
            <p:ph type="title"/>
          </p:nvPr>
        </p:nvSpPr>
        <p:spPr/>
        <p:txBody>
          <a:bodyPr/>
          <a:lstStyle/>
          <a:p>
            <a:r>
              <a:rPr lang="zh-CN" altLang="en-US" dirty="0"/>
              <a:t>第八：四川航空股份有限公司</a:t>
            </a:r>
            <a:endParaRPr lang="zh-CN" altLang="en-US" dirty="0"/>
          </a:p>
        </p:txBody>
      </p:sp>
      <p:pic>
        <p:nvPicPr>
          <p:cNvPr id="8194"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663952" y="3438144"/>
            <a:ext cx="22764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fontScale="92500" lnSpcReduction="10000"/>
          </a:bodyPr>
          <a:lstStyle/>
          <a:p>
            <a:pPr lvl="0">
              <a:buClr>
                <a:srgbClr val="838995"/>
              </a:buClr>
            </a:pPr>
            <a:r>
              <a:rPr lang="en-US" altLang="zh-CN" sz="3900" dirty="0">
                <a:solidFill>
                  <a:srgbClr val="FFFFFF"/>
                </a:solidFill>
                <a:latin typeface="宋体" panose="02010600030101010101" pitchFamily="2" charset="-122"/>
              </a:rPr>
              <a:t>NO.1</a:t>
            </a:r>
            <a:r>
              <a:rPr lang="zh-CN" altLang="en-US" sz="3900" dirty="0">
                <a:solidFill>
                  <a:srgbClr val="FFFFFF"/>
                </a:solidFill>
                <a:latin typeface="宋体" panose="02010600030101010101" pitchFamily="2" charset="-122"/>
              </a:rPr>
              <a:t>国泰航空，中国香港</a:t>
            </a:r>
            <a:r>
              <a:rPr lang="zh-CN" altLang="en-US" sz="2800" dirty="0">
                <a:solidFill>
                  <a:srgbClr val="FFFFFF"/>
                </a:solidFill>
                <a:latin typeface="宋体" panose="02010600030101010101" pitchFamily="2" charset="-122"/>
              </a:rPr>
              <a:t>：</a:t>
            </a:r>
            <a:br>
              <a:rPr lang="zh-CN" altLang="en-US" sz="2800" dirty="0">
                <a:solidFill>
                  <a:srgbClr val="FFFFFF"/>
                </a:solidFill>
                <a:latin typeface="宋体" panose="02010600030101010101" pitchFamily="2" charset="-122"/>
              </a:rPr>
            </a:br>
            <a:endParaRPr lang="en-US" altLang="zh-CN" sz="2800" dirty="0" smtClean="0">
              <a:solidFill>
                <a:srgbClr val="FFFFFF"/>
              </a:solidFill>
              <a:latin typeface="宋体" panose="02010600030101010101" pitchFamily="2" charset="-122"/>
            </a:endParaRPr>
          </a:p>
          <a:p>
            <a:pPr lvl="0">
              <a:buClr>
                <a:srgbClr val="838995"/>
              </a:buClr>
            </a:pPr>
            <a:r>
              <a:rPr lang="zh-CN" altLang="en-US" sz="2800" dirty="0" smtClean="0">
                <a:solidFill>
                  <a:srgbClr val="FFFFFF"/>
                </a:solidFill>
                <a:latin typeface="宋体" panose="02010600030101010101" pitchFamily="2" charset="-122"/>
              </a:rPr>
              <a:t>国</a:t>
            </a:r>
            <a:r>
              <a:rPr lang="zh-CN" altLang="en-US" sz="2800" dirty="0">
                <a:solidFill>
                  <a:srgbClr val="FFFFFF"/>
                </a:solidFill>
                <a:latin typeface="宋体" panose="02010600030101010101" pitchFamily="2" charset="-122"/>
              </a:rPr>
              <a:t>泰航空成立于</a:t>
            </a:r>
            <a:r>
              <a:rPr lang="en-US" altLang="zh-CN" sz="2800" dirty="0">
                <a:solidFill>
                  <a:srgbClr val="FFFFFF"/>
                </a:solidFill>
                <a:latin typeface="宋体" panose="02010600030101010101" pitchFamily="2" charset="-122"/>
              </a:rPr>
              <a:t>1946</a:t>
            </a:r>
            <a:r>
              <a:rPr lang="zh-CN" altLang="en-US" sz="2800" dirty="0">
                <a:solidFill>
                  <a:srgbClr val="FFFFFF"/>
                </a:solidFill>
                <a:latin typeface="宋体" panose="02010600030101010101" pitchFamily="2" charset="-122"/>
              </a:rPr>
              <a:t>年。长久以来在世界上，该航空公司一直拥有着良好的声誉。在</a:t>
            </a:r>
            <a:r>
              <a:rPr lang="en-US" altLang="zh-CN" sz="2800" dirty="0">
                <a:solidFill>
                  <a:srgbClr val="FFFFFF"/>
                </a:solidFill>
                <a:latin typeface="宋体" panose="02010600030101010101" pitchFamily="2" charset="-122"/>
              </a:rPr>
              <a:t>2003</a:t>
            </a:r>
            <a:r>
              <a:rPr lang="zh-CN" altLang="en-US" sz="2800" dirty="0">
                <a:solidFill>
                  <a:srgbClr val="FFFFFF"/>
                </a:solidFill>
                <a:latin typeface="宋体" panose="02010600030101010101" pitchFamily="2" charset="-122"/>
              </a:rPr>
              <a:t>、</a:t>
            </a:r>
            <a:r>
              <a:rPr lang="en-US" altLang="zh-CN" sz="2800" dirty="0">
                <a:solidFill>
                  <a:srgbClr val="FFFFFF"/>
                </a:solidFill>
                <a:latin typeface="宋体" panose="02010600030101010101" pitchFamily="2" charset="-122"/>
              </a:rPr>
              <a:t>2005</a:t>
            </a:r>
            <a:r>
              <a:rPr lang="zh-CN" altLang="en-US" sz="2800" dirty="0">
                <a:solidFill>
                  <a:srgbClr val="FFFFFF"/>
                </a:solidFill>
                <a:latin typeface="宋体" panose="02010600030101010101" pitchFamily="2" charset="-122"/>
              </a:rPr>
              <a:t>、</a:t>
            </a:r>
            <a:r>
              <a:rPr lang="en-US" altLang="zh-CN" sz="2800" dirty="0">
                <a:solidFill>
                  <a:srgbClr val="FFFFFF"/>
                </a:solidFill>
                <a:latin typeface="宋体" panose="02010600030101010101" pitchFamily="2" charset="-122"/>
              </a:rPr>
              <a:t>2009</a:t>
            </a:r>
            <a:r>
              <a:rPr lang="zh-CN" altLang="en-US" sz="2800" dirty="0">
                <a:solidFill>
                  <a:srgbClr val="FFFFFF"/>
                </a:solidFill>
                <a:latin typeface="宋体" panose="02010600030101010101" pitchFamily="2" charset="-122"/>
              </a:rPr>
              <a:t>和</a:t>
            </a:r>
            <a:r>
              <a:rPr lang="en-US" altLang="zh-CN" sz="2800" dirty="0">
                <a:solidFill>
                  <a:srgbClr val="FFFFFF"/>
                </a:solidFill>
                <a:latin typeface="宋体" panose="02010600030101010101" pitchFamily="2" charset="-122"/>
              </a:rPr>
              <a:t>2014</a:t>
            </a:r>
            <a:r>
              <a:rPr lang="zh-CN" altLang="en-US" sz="2800" dirty="0">
                <a:solidFill>
                  <a:srgbClr val="FFFFFF"/>
                </a:solidFill>
                <a:latin typeface="宋体" panose="02010600030101010101" pitchFamily="2" charset="-122"/>
              </a:rPr>
              <a:t>年期间，四度赢得</a:t>
            </a:r>
            <a:r>
              <a:rPr lang="en-US" altLang="zh-CN" sz="2800" dirty="0">
                <a:solidFill>
                  <a:srgbClr val="FFFFFF"/>
                </a:solidFill>
                <a:latin typeface="宋体" panose="02010600030101010101" pitchFamily="2" charset="-122"/>
              </a:rPr>
              <a:t>SKYTRAX</a:t>
            </a:r>
            <a:r>
              <a:rPr lang="zh-CN" altLang="en-US" sz="2800" dirty="0">
                <a:solidFill>
                  <a:srgbClr val="FFFFFF"/>
                </a:solidFill>
                <a:latin typeface="宋体" panose="02010600030101010101" pitchFamily="2" charset="-122"/>
              </a:rPr>
              <a:t>的年度最佳航空公司大奖，并且在去年的世界最安全航空公司排名中也夺得冠军。</a:t>
            </a:r>
            <a:endParaRPr lang="zh-CN" altLang="en-US" sz="2800" dirty="0">
              <a:solidFill>
                <a:srgbClr val="FFFFFF"/>
              </a:solidFill>
              <a:latin typeface="宋体" panose="02010600030101010101" pitchFamily="2" charset="-122"/>
            </a:endParaRPr>
          </a:p>
          <a:p>
            <a:pPr lvl="0">
              <a:buClr>
                <a:srgbClr val="838995"/>
              </a:buClr>
            </a:pPr>
            <a:r>
              <a:rPr lang="zh-CN" altLang="en-US" sz="2800" dirty="0">
                <a:solidFill>
                  <a:srgbClr val="FFFFFF"/>
                </a:solidFill>
                <a:latin typeface="宋体" panose="02010600030101010101" pitchFamily="2" charset="-122"/>
              </a:rPr>
              <a:t>　　该公司上一次的航班事故发生在</a:t>
            </a:r>
            <a:r>
              <a:rPr lang="en-US" altLang="zh-CN" sz="2800" dirty="0">
                <a:solidFill>
                  <a:srgbClr val="FFFFFF"/>
                </a:solidFill>
                <a:latin typeface="宋体" panose="02010600030101010101" pitchFamily="2" charset="-122"/>
              </a:rPr>
              <a:t>1972</a:t>
            </a:r>
            <a:r>
              <a:rPr lang="zh-CN" altLang="en-US" sz="2800" dirty="0">
                <a:solidFill>
                  <a:srgbClr val="FFFFFF"/>
                </a:solidFill>
                <a:latin typeface="宋体" panose="02010600030101010101" pitchFamily="2" charset="-122"/>
              </a:rPr>
              <a:t>年，距今已经有</a:t>
            </a:r>
            <a:r>
              <a:rPr lang="en-US" altLang="zh-CN" sz="2800" dirty="0">
                <a:solidFill>
                  <a:srgbClr val="FFFFFF"/>
                </a:solidFill>
                <a:latin typeface="宋体" panose="02010600030101010101" pitchFamily="2" charset="-122"/>
              </a:rPr>
              <a:t>44</a:t>
            </a:r>
            <a:r>
              <a:rPr lang="zh-CN" altLang="en-US" sz="2800" dirty="0">
                <a:solidFill>
                  <a:srgbClr val="FFFFFF"/>
                </a:solidFill>
                <a:latin typeface="宋体" panose="02010600030101010101" pitchFamily="2" charset="-122"/>
              </a:rPr>
              <a:t>年，据调查当年的事故是因为遭到恐怖袭击。此后几十年间，国泰航空保持着完美的飞行记录。</a:t>
            </a:r>
            <a:r>
              <a:rPr lang="en-US" altLang="zh-CN" sz="2800" dirty="0">
                <a:solidFill>
                  <a:srgbClr val="FFFFFF"/>
                </a:solidFill>
                <a:latin typeface="宋体" panose="02010600030101010101" pitchFamily="2" charset="-122"/>
              </a:rPr>
              <a:t>2015</a:t>
            </a:r>
            <a:r>
              <a:rPr lang="zh-CN" altLang="en-US" sz="2800" dirty="0">
                <a:solidFill>
                  <a:srgbClr val="FFFFFF"/>
                </a:solidFill>
                <a:latin typeface="宋体" panose="02010600030101010101" pitchFamily="2" charset="-122"/>
              </a:rPr>
              <a:t>年国泰航空的客运总量高达</a:t>
            </a:r>
            <a:r>
              <a:rPr lang="en-US" altLang="zh-CN" sz="2800" dirty="0">
                <a:solidFill>
                  <a:srgbClr val="FFFFFF"/>
                </a:solidFill>
                <a:latin typeface="宋体" panose="02010600030101010101" pitchFamily="2" charset="-122"/>
              </a:rPr>
              <a:t>3406.5</a:t>
            </a:r>
            <a:r>
              <a:rPr lang="zh-CN" altLang="en-US" sz="2800" dirty="0">
                <a:solidFill>
                  <a:srgbClr val="FFFFFF"/>
                </a:solidFill>
                <a:latin typeface="宋体" panose="02010600030101010101" pitchFamily="2" charset="-122"/>
              </a:rPr>
              <a:t>万人次</a:t>
            </a:r>
            <a:r>
              <a:rPr lang="en-US" altLang="zh-CN" sz="2000" dirty="0">
                <a:solidFill>
                  <a:srgbClr val="FFFFFF"/>
                </a:solidFill>
                <a:latin typeface="宋体" panose="02010600030101010101" pitchFamily="2" charset="-122"/>
              </a:rPr>
              <a:t>!</a:t>
            </a:r>
            <a:endParaRPr lang="en-US" altLang="zh-CN" sz="2000" dirty="0">
              <a:solidFill>
                <a:srgbClr val="FFFFFF"/>
              </a:solidFill>
              <a:latin typeface="宋体" panose="02010600030101010101" pitchFamily="2" charset="-122"/>
            </a:endParaRPr>
          </a:p>
          <a:p>
            <a:pPr lvl="0">
              <a:buClr>
                <a:srgbClr val="838995"/>
              </a:buClr>
            </a:pPr>
            <a:endParaRPr lang="en-US" altLang="zh-CN" dirty="0">
              <a:solidFill>
                <a:srgbClr val="FFFFFF"/>
              </a:solidFill>
            </a:endParaRPr>
          </a:p>
          <a:p>
            <a:endParaRPr lang="zh-CN" altLang="en-US" dirty="0"/>
          </a:p>
        </p:txBody>
      </p:sp>
      <p:sp>
        <p:nvSpPr>
          <p:cNvPr id="3" name="标题 2"/>
          <p:cNvSpPr>
            <a:spLocks noGrp="1"/>
          </p:cNvSpPr>
          <p:nvPr>
            <p:ph type="title"/>
          </p:nvPr>
        </p:nvSpPr>
        <p:spPr/>
        <p:txBody>
          <a:bodyPr>
            <a:normAutofit/>
          </a:bodyPr>
          <a:lstStyle/>
          <a:p>
            <a:r>
              <a:rPr lang="zh-CN" altLang="en-US" sz="3600" dirty="0">
                <a:solidFill>
                  <a:srgbClr val="FFFFFF"/>
                </a:solidFill>
              </a:rPr>
              <a:t>一</a:t>
            </a:r>
            <a:r>
              <a:rPr lang="en-US" altLang="zh-CN" sz="3600" dirty="0">
                <a:solidFill>
                  <a:srgbClr val="FFFFFF"/>
                </a:solidFill>
              </a:rPr>
              <a:t>.2017</a:t>
            </a:r>
            <a:r>
              <a:rPr lang="zh-CN" altLang="en-US" sz="3600" dirty="0">
                <a:solidFill>
                  <a:srgbClr val="FFFFFF"/>
                </a:solidFill>
              </a:rPr>
              <a:t>全球十大安全航空公司排名榜</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r>
              <a:rPr lang="zh-CN" altLang="en-US" sz="2800" dirty="0" smtClean="0"/>
              <a:t>          山</a:t>
            </a:r>
            <a:r>
              <a:rPr lang="zh-CN" altLang="en-US" sz="2800" dirty="0"/>
              <a:t>东航空被誉为“齐鲁之翼”，由中国国际航空股份有限公司、山东省经济开发投资公司等十家股东合资组成的从事航空运输相关产业经营的企业集团公司，月客运输总量</a:t>
            </a:r>
            <a:r>
              <a:rPr lang="en-US" altLang="zh-CN" sz="2800" dirty="0"/>
              <a:t>77.58</a:t>
            </a:r>
            <a:r>
              <a:rPr lang="zh-CN" altLang="en-US" sz="2800" dirty="0"/>
              <a:t>（万人次）。</a:t>
            </a:r>
            <a:endParaRPr lang="zh-CN" altLang="en-US" sz="2800" dirty="0"/>
          </a:p>
          <a:p>
            <a:r>
              <a:rPr lang="zh-CN" altLang="en-US" sz="2800" dirty="0"/>
              <a:t>　　代码：</a:t>
            </a:r>
            <a:r>
              <a:rPr lang="en-US" altLang="zh-CN" sz="2800" dirty="0"/>
              <a:t>SC</a:t>
            </a:r>
            <a:endParaRPr lang="en-US" altLang="zh-CN" sz="2800" dirty="0"/>
          </a:p>
          <a:p>
            <a:r>
              <a:rPr lang="zh-CN" altLang="en-US" sz="2800" dirty="0"/>
              <a:t>　　总部：济南</a:t>
            </a:r>
            <a:endParaRPr lang="zh-CN" altLang="en-US" sz="2800" dirty="0"/>
          </a:p>
          <a:p>
            <a:r>
              <a:rPr lang="zh-CN" altLang="en-US" sz="2800" dirty="0"/>
              <a:t>　　机队规模：约</a:t>
            </a:r>
            <a:r>
              <a:rPr lang="en-US" altLang="zh-CN" sz="2800" dirty="0"/>
              <a:t>50</a:t>
            </a:r>
            <a:r>
              <a:rPr lang="zh-CN" altLang="en-US" sz="2800" dirty="0"/>
              <a:t>架</a:t>
            </a:r>
            <a:endParaRPr lang="zh-CN" altLang="en-US" sz="2800" dirty="0"/>
          </a:p>
          <a:p>
            <a:r>
              <a:rPr lang="zh-CN" altLang="en-US" sz="2800" dirty="0"/>
              <a:t>　　主要机型：</a:t>
            </a:r>
            <a:r>
              <a:rPr lang="en-US" altLang="zh-CN" sz="2800" dirty="0"/>
              <a:t>B737</a:t>
            </a:r>
            <a:r>
              <a:rPr lang="zh-CN" altLang="en-US" sz="2800" dirty="0"/>
              <a:t>、</a:t>
            </a:r>
            <a:r>
              <a:rPr lang="en-US" altLang="zh-CN" sz="2800" dirty="0"/>
              <a:t>CRJ-200</a:t>
            </a:r>
            <a:endParaRPr lang="zh-CN" altLang="en-US" sz="2800" dirty="0"/>
          </a:p>
        </p:txBody>
      </p:sp>
      <p:sp>
        <p:nvSpPr>
          <p:cNvPr id="3" name="标题 2"/>
          <p:cNvSpPr>
            <a:spLocks noGrp="1"/>
          </p:cNvSpPr>
          <p:nvPr>
            <p:ph type="title"/>
          </p:nvPr>
        </p:nvSpPr>
        <p:spPr/>
        <p:txBody>
          <a:bodyPr/>
          <a:lstStyle/>
          <a:p>
            <a:r>
              <a:rPr lang="zh-CN" altLang="en-US" dirty="0"/>
              <a:t>第九：山东航空股份有限公司</a:t>
            </a:r>
            <a:endParaRPr lang="zh-CN" altLang="en-US" dirty="0"/>
          </a:p>
        </p:txBody>
      </p:sp>
      <p:pic>
        <p:nvPicPr>
          <p:cNvPr id="9218"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096000" y="3861048"/>
            <a:ext cx="2657475"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Autofit/>
          </a:bodyPr>
          <a:lstStyle/>
          <a:p>
            <a:r>
              <a:rPr lang="zh-CN" altLang="en-US" sz="2400" dirty="0" smtClean="0"/>
              <a:t>         春</a:t>
            </a:r>
            <a:r>
              <a:rPr lang="zh-CN" altLang="en-US" sz="2400" dirty="0"/>
              <a:t>秋航空</a:t>
            </a:r>
            <a:r>
              <a:rPr lang="en-US" altLang="zh-CN" sz="2400" dirty="0"/>
              <a:t>--</a:t>
            </a:r>
            <a:r>
              <a:rPr lang="zh-CN" altLang="en-US" sz="2400" dirty="0"/>
              <a:t>春秋航空有限公司是中国首家旅行社获民航总局批准筹建的民营航空公司。我们的市场定位是“旅游者和对价格比较敏感的商务旅客”。我们是中国第一家低成本航空公司，通过学习美国西南航和爱尔兰瑞安航等世界著名低成本航空公司的运营模式，为广大旅客提供“安全、低价、准点、便捷、温馨”的航空运输服务。</a:t>
            </a:r>
            <a:endParaRPr lang="zh-CN" altLang="en-US" sz="2400" dirty="0"/>
          </a:p>
          <a:p>
            <a:r>
              <a:rPr lang="zh-CN" altLang="en-US" sz="2400" dirty="0"/>
              <a:t>　　代码：</a:t>
            </a:r>
            <a:r>
              <a:rPr lang="en-US" altLang="zh-CN" sz="2400" dirty="0"/>
              <a:t>9C</a:t>
            </a:r>
            <a:endParaRPr lang="en-US" altLang="zh-CN" sz="2400" dirty="0"/>
          </a:p>
          <a:p>
            <a:r>
              <a:rPr lang="zh-CN" altLang="en-US" sz="2400" dirty="0"/>
              <a:t>　　总部：上海</a:t>
            </a:r>
            <a:endParaRPr lang="zh-CN" altLang="en-US" sz="2400" dirty="0"/>
          </a:p>
          <a:p>
            <a:r>
              <a:rPr lang="zh-CN" altLang="en-US" sz="2400" dirty="0"/>
              <a:t>　　机队规模：约</a:t>
            </a:r>
            <a:r>
              <a:rPr lang="en-US" altLang="zh-CN" sz="2400" dirty="0"/>
              <a:t>20</a:t>
            </a:r>
            <a:r>
              <a:rPr lang="zh-CN" altLang="en-US" sz="2400" dirty="0"/>
              <a:t>架</a:t>
            </a:r>
            <a:endParaRPr lang="zh-CN" altLang="en-US" sz="2400" dirty="0"/>
          </a:p>
          <a:p>
            <a:r>
              <a:rPr lang="zh-CN" altLang="en-US" sz="2400" dirty="0"/>
              <a:t>　　主要机型：</a:t>
            </a:r>
            <a:r>
              <a:rPr lang="en-US" altLang="zh-CN" sz="2400" dirty="0"/>
              <a:t>A320</a:t>
            </a:r>
            <a:endParaRPr lang="zh-CN" altLang="en-US" sz="2400" dirty="0"/>
          </a:p>
        </p:txBody>
      </p:sp>
      <p:sp>
        <p:nvSpPr>
          <p:cNvPr id="3" name="标题 2"/>
          <p:cNvSpPr>
            <a:spLocks noGrp="1"/>
          </p:cNvSpPr>
          <p:nvPr>
            <p:ph type="title"/>
          </p:nvPr>
        </p:nvSpPr>
        <p:spPr/>
        <p:txBody>
          <a:bodyPr/>
          <a:lstStyle/>
          <a:p>
            <a:r>
              <a:rPr lang="zh-CN" altLang="en-US" dirty="0"/>
              <a:t>第十：春秋航空有限公司</a:t>
            </a:r>
            <a:endParaRPr lang="zh-CN" altLang="en-US" dirty="0"/>
          </a:p>
        </p:txBody>
      </p:sp>
      <p:pic>
        <p:nvPicPr>
          <p:cNvPr id="10242" name="Picture 2"/>
          <p:cNvPicPr>
            <a:picLocks noChangeAspect="1" noChangeArrowheads="1"/>
          </p:cNvPicPr>
          <p:nvPr/>
        </p:nvPicPr>
        <p:blipFill>
          <a:blip r:embed="rId1">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312024" y="4176713"/>
            <a:ext cx="2076450"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a:bodyPr>
          <a:lstStyle/>
          <a:p>
            <a:r>
              <a:rPr lang="zh-CN" altLang="en-US" sz="4000" dirty="0" smtClean="0"/>
              <a:t>           中国的航空事业</a:t>
            </a:r>
            <a:r>
              <a:rPr lang="zh-CN" altLang="en-US" sz="4000" dirty="0"/>
              <a:t>正</a:t>
            </a:r>
            <a:r>
              <a:rPr lang="zh-CN" altLang="en-US" sz="4000" dirty="0" smtClean="0"/>
              <a:t>在快速的发展， 随着</a:t>
            </a:r>
            <a:r>
              <a:rPr lang="zh-CN" altLang="en-US" sz="4000" dirty="0"/>
              <a:t>十三</a:t>
            </a:r>
            <a:r>
              <a:rPr lang="zh-CN" altLang="en-US" sz="4000" dirty="0" smtClean="0"/>
              <a:t>五规划的实施，大推力发动机将攻克瓶颈，未来将会有更多的新机型服役。在此，预祝我国航空事业更上一层楼！</a:t>
            </a:r>
            <a:endParaRPr lang="zh-CN" altLang="en-US" sz="4000" dirty="0"/>
          </a:p>
        </p:txBody>
      </p:sp>
      <p:sp>
        <p:nvSpPr>
          <p:cNvPr id="3" name="标题 2"/>
          <p:cNvSpPr>
            <a:spLocks noGrp="1"/>
          </p:cNvSpPr>
          <p:nvPr>
            <p:ph type="title"/>
          </p:nvPr>
        </p:nvSpPr>
        <p:spPr/>
        <p:txBody>
          <a:bodyPr/>
          <a:lstStyle/>
          <a:p>
            <a:r>
              <a:rPr lang="zh-CN" altLang="en-US" sz="5400" dirty="0"/>
              <a:t>小</a:t>
            </a:r>
            <a:r>
              <a:rPr lang="zh-CN" altLang="en-US" sz="5400" dirty="0" smtClean="0"/>
              <a:t>结</a:t>
            </a:r>
            <a:r>
              <a:rPr lang="zh-CN" altLang="en-US" dirty="0" smtClean="0"/>
              <a:t>：</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3575720" y="2420888"/>
            <a:ext cx="4752528" cy="504056"/>
          </a:xfrm>
        </p:spPr>
        <p:txBody>
          <a:bodyPr>
            <a:noAutofit/>
          </a:bodyPr>
          <a:lstStyle/>
          <a:p>
            <a:pPr algn="ctr"/>
            <a:r>
              <a:rPr lang="zh-CN" altLang="en-US" sz="6600" dirty="0" smtClean="0"/>
              <a:t>感谢大家！</a:t>
            </a:r>
            <a:endParaRPr lang="zh-CN" altLang="en-US" sz="6600" dirty="0"/>
          </a:p>
        </p:txBody>
      </p:sp>
      <p:sp>
        <p:nvSpPr>
          <p:cNvPr id="3" name="标题 2"/>
          <p:cNvSpPr>
            <a:spLocks noGrp="1"/>
          </p:cNvSpPr>
          <p:nvPr>
            <p:ph type="title"/>
          </p:nvPr>
        </p:nvSpPr>
        <p:spPr/>
        <p:txBody>
          <a:bodyPr/>
          <a:lstStyle/>
          <a:p>
            <a:r>
              <a:rPr lang="zh-CN" altLang="en-US" dirty="0"/>
              <a:t>到</a:t>
            </a:r>
            <a:r>
              <a:rPr lang="zh-CN" altLang="en-US" dirty="0" smtClean="0"/>
              <a:t>此结束！</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3600" dirty="0">
                <a:solidFill>
                  <a:srgbClr val="FFFFFF"/>
                </a:solidFill>
                <a:latin typeface="宋体" panose="02010600030101010101" pitchFamily="2" charset="-122"/>
              </a:rPr>
              <a:t>新西兰航空是新西兰的国家航空公司，成立于</a:t>
            </a:r>
            <a:r>
              <a:rPr lang="en-US" altLang="zh-CN" sz="3600" dirty="0">
                <a:solidFill>
                  <a:srgbClr val="FFFFFF"/>
                </a:solidFill>
                <a:latin typeface="宋体" panose="02010600030101010101" pitchFamily="2" charset="-122"/>
              </a:rPr>
              <a:t>1940</a:t>
            </a:r>
            <a:r>
              <a:rPr lang="zh-CN" altLang="en-US" sz="3600" dirty="0">
                <a:solidFill>
                  <a:srgbClr val="FFFFFF"/>
                </a:solidFill>
                <a:latin typeface="宋体" panose="02010600030101010101" pitchFamily="2" charset="-122"/>
              </a:rPr>
              <a:t>年，目前拥有约</a:t>
            </a:r>
            <a:r>
              <a:rPr lang="en-US" altLang="zh-CN" sz="3600" dirty="0">
                <a:solidFill>
                  <a:srgbClr val="FFFFFF"/>
                </a:solidFill>
                <a:latin typeface="宋体" panose="02010600030101010101" pitchFamily="2" charset="-122"/>
              </a:rPr>
              <a:t>105</a:t>
            </a:r>
            <a:r>
              <a:rPr lang="zh-CN" altLang="en-US" sz="3600" dirty="0">
                <a:solidFill>
                  <a:srgbClr val="FFFFFF"/>
                </a:solidFill>
                <a:latin typeface="宋体" panose="02010600030101010101" pitchFamily="2" charset="-122"/>
              </a:rPr>
              <a:t>架飞机，平均机龄约</a:t>
            </a:r>
            <a:r>
              <a:rPr lang="en-US" altLang="zh-CN" sz="3600" dirty="0">
                <a:solidFill>
                  <a:srgbClr val="FFFFFF"/>
                </a:solidFill>
                <a:latin typeface="宋体" panose="02010600030101010101" pitchFamily="2" charset="-122"/>
              </a:rPr>
              <a:t>7</a:t>
            </a:r>
            <a:r>
              <a:rPr lang="zh-CN" altLang="en-US" sz="3600" dirty="0">
                <a:solidFill>
                  <a:srgbClr val="FFFFFF"/>
                </a:solidFill>
                <a:latin typeface="宋体" panose="02010600030101010101" pitchFamily="2" charset="-122"/>
              </a:rPr>
              <a:t>年，航线覆盖约</a:t>
            </a:r>
            <a:r>
              <a:rPr lang="en-US" altLang="zh-CN" sz="3600" dirty="0">
                <a:solidFill>
                  <a:srgbClr val="FFFFFF"/>
                </a:solidFill>
                <a:latin typeface="宋体" panose="02010600030101010101" pitchFamily="2" charset="-122"/>
              </a:rPr>
              <a:t>50</a:t>
            </a:r>
            <a:r>
              <a:rPr lang="zh-CN" altLang="en-US" sz="3600" dirty="0">
                <a:solidFill>
                  <a:srgbClr val="FFFFFF"/>
                </a:solidFill>
                <a:latin typeface="宋体" panose="02010600030101010101" pitchFamily="2" charset="-122"/>
              </a:rPr>
              <a:t>个国家及地点。在一个月前由世界航空评级组织公布的最新排名中，新西兰航空连续</a:t>
            </a:r>
            <a:r>
              <a:rPr lang="en-US" altLang="zh-CN" sz="3600" dirty="0">
                <a:solidFill>
                  <a:srgbClr val="FFFFFF"/>
                </a:solidFill>
                <a:latin typeface="宋体" panose="02010600030101010101" pitchFamily="2" charset="-122"/>
              </a:rPr>
              <a:t>4</a:t>
            </a:r>
            <a:r>
              <a:rPr lang="zh-CN" altLang="en-US" sz="3600" dirty="0">
                <a:solidFill>
                  <a:srgbClr val="FFFFFF"/>
                </a:solidFill>
                <a:latin typeface="宋体" panose="02010600030101010101" pitchFamily="2" charset="-122"/>
              </a:rPr>
              <a:t>次被评选为了世界最好的航空公司。</a:t>
            </a:r>
            <a:endParaRPr lang="zh-CN" altLang="en-US" sz="3600" dirty="0">
              <a:solidFill>
                <a:srgbClr val="333333"/>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lstStyle/>
          <a:p>
            <a:r>
              <a:rPr lang="en-US" altLang="zh-CN" dirty="0"/>
              <a:t>NO.2</a:t>
            </a:r>
            <a:r>
              <a:rPr lang="zh-CN" altLang="en-US" dirty="0"/>
              <a:t>新西兰航空，新西兰：</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2900" dirty="0">
                <a:solidFill>
                  <a:srgbClr val="333333"/>
                </a:solidFill>
                <a:latin typeface="宋体" panose="02010600030101010101" pitchFamily="2" charset="-122"/>
              </a:rPr>
              <a:t>　</a:t>
            </a:r>
            <a:r>
              <a:rPr lang="zh-CN" altLang="en-US" sz="3600" dirty="0">
                <a:solidFill>
                  <a:srgbClr val="FFFFFF"/>
                </a:solidFill>
                <a:latin typeface="宋体" panose="02010600030101010101" pitchFamily="2" charset="-122"/>
              </a:rPr>
              <a:t>海南航空是所有航空公司中最年轻的航空公司之一，公司成立于</a:t>
            </a:r>
            <a:r>
              <a:rPr lang="en-US" altLang="zh-CN" sz="3600" dirty="0">
                <a:solidFill>
                  <a:srgbClr val="FFFFFF"/>
                </a:solidFill>
                <a:latin typeface="宋体" panose="02010600030101010101" pitchFamily="2" charset="-122"/>
              </a:rPr>
              <a:t>1993</a:t>
            </a:r>
            <a:r>
              <a:rPr lang="zh-CN" altLang="en-US" sz="3600" dirty="0">
                <a:solidFill>
                  <a:srgbClr val="FFFFFF"/>
                </a:solidFill>
                <a:latin typeface="宋体" panose="02010600030101010101" pitchFamily="2" charset="-122"/>
              </a:rPr>
              <a:t>年，但是却以惊人的发展速度和活力向世界展示着中国航空水平。海航还连续</a:t>
            </a:r>
            <a:r>
              <a:rPr lang="en-US" altLang="zh-CN" sz="3600" dirty="0">
                <a:solidFill>
                  <a:srgbClr val="FFFFFF"/>
                </a:solidFill>
                <a:latin typeface="宋体" panose="02010600030101010101" pitchFamily="2" charset="-122"/>
              </a:rPr>
              <a:t>4</a:t>
            </a:r>
            <a:r>
              <a:rPr lang="zh-CN" altLang="en-US" sz="3600" dirty="0">
                <a:solidFill>
                  <a:srgbClr val="FFFFFF"/>
                </a:solidFill>
                <a:latin typeface="宋体" panose="02010600030101010101" pitchFamily="2" charset="-122"/>
              </a:rPr>
              <a:t>次蝉联</a:t>
            </a:r>
            <a:r>
              <a:rPr lang="en-US" altLang="zh-CN" sz="3600" dirty="0">
                <a:solidFill>
                  <a:srgbClr val="FFFFFF"/>
                </a:solidFill>
                <a:latin typeface="宋体" panose="02010600030101010101" pitchFamily="2" charset="-122"/>
              </a:rPr>
              <a:t>SKYTRAX</a:t>
            </a:r>
            <a:r>
              <a:rPr lang="zh-CN" altLang="en-US" sz="3600" dirty="0">
                <a:solidFill>
                  <a:srgbClr val="FFFFFF"/>
                </a:solidFill>
                <a:latin typeface="宋体" panose="02010600030101010101" pitchFamily="2" charset="-122"/>
              </a:rPr>
              <a:t>五星航空公司的称号，亦是中国首家能挤身</a:t>
            </a:r>
            <a:r>
              <a:rPr lang="en-US" altLang="zh-CN" sz="3600" dirty="0">
                <a:solidFill>
                  <a:srgbClr val="FFFFFF"/>
                </a:solidFill>
                <a:latin typeface="宋体" panose="02010600030101010101" pitchFamily="2" charset="-122"/>
              </a:rPr>
              <a:t>SKYTRAX</a:t>
            </a:r>
            <a:r>
              <a:rPr lang="zh-CN" altLang="en-US" sz="3600" dirty="0">
                <a:solidFill>
                  <a:srgbClr val="FFFFFF"/>
                </a:solidFill>
                <a:latin typeface="宋体" panose="02010600030101010101" pitchFamily="2" charset="-122"/>
              </a:rPr>
              <a:t>的航空公司。此外，海南航空亦曾于</a:t>
            </a:r>
            <a:r>
              <a:rPr lang="en-US" altLang="zh-CN" sz="3600" dirty="0">
                <a:solidFill>
                  <a:srgbClr val="FFFFFF"/>
                </a:solidFill>
                <a:latin typeface="宋体" panose="02010600030101010101" pitchFamily="2" charset="-122"/>
              </a:rPr>
              <a:t>2013</a:t>
            </a:r>
            <a:r>
              <a:rPr lang="zh-CN" altLang="en-US" sz="3600" dirty="0">
                <a:solidFill>
                  <a:srgbClr val="FFFFFF"/>
                </a:solidFill>
                <a:latin typeface="宋体" panose="02010600030101010101" pitchFamily="2" charset="-122"/>
              </a:rPr>
              <a:t>年获得</a:t>
            </a:r>
            <a:r>
              <a:rPr lang="en-US" altLang="zh-CN" sz="3600" dirty="0">
                <a:solidFill>
                  <a:srgbClr val="FFFFFF"/>
                </a:solidFill>
                <a:latin typeface="宋体" panose="02010600030101010101" pitchFamily="2" charset="-122"/>
              </a:rPr>
              <a:t>2013</a:t>
            </a:r>
            <a:r>
              <a:rPr lang="zh-CN" altLang="en-US" sz="3600" dirty="0">
                <a:solidFill>
                  <a:srgbClr val="FFFFFF"/>
                </a:solidFill>
                <a:latin typeface="宋体" panose="02010600030101010101" pitchFamily="2" charset="-122"/>
              </a:rPr>
              <a:t>年</a:t>
            </a:r>
            <a:r>
              <a:rPr lang="en-US" altLang="zh-CN" sz="3600" dirty="0">
                <a:solidFill>
                  <a:srgbClr val="FFFFFF"/>
                </a:solidFill>
                <a:latin typeface="宋体" panose="02010600030101010101" pitchFamily="2" charset="-122"/>
              </a:rPr>
              <a:t>WTA</a:t>
            </a:r>
            <a:r>
              <a:rPr lang="zh-CN" altLang="en-US" sz="3600" dirty="0">
                <a:solidFill>
                  <a:srgbClr val="FFFFFF"/>
                </a:solidFill>
                <a:latin typeface="宋体" panose="02010600030101010101" pitchFamily="2" charset="-122"/>
              </a:rPr>
              <a:t>世界最佳经济舱大奖。</a:t>
            </a:r>
            <a:endParaRPr lang="zh-CN" altLang="en-US" sz="3600" dirty="0">
              <a:solidFill>
                <a:srgbClr val="FFFFFF"/>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normAutofit fontScale="90000"/>
          </a:bodyPr>
          <a:lstStyle/>
          <a:p>
            <a:r>
              <a:rPr lang="en-US" altLang="zh-CN" sz="3600" dirty="0">
                <a:solidFill>
                  <a:srgbClr val="FFFFFF"/>
                </a:solidFill>
              </a:rPr>
              <a:t>NO.3</a:t>
            </a:r>
            <a:r>
              <a:rPr lang="zh-CN" altLang="en-US" sz="3600" dirty="0">
                <a:solidFill>
                  <a:srgbClr val="FFFFFF"/>
                </a:solidFill>
              </a:rPr>
              <a:t>海南航空，中国：</a:t>
            </a:r>
            <a:br>
              <a:rPr lang="zh-CN" altLang="en-US" sz="3600" dirty="0">
                <a:solidFill>
                  <a:srgbClr val="FFFFFF"/>
                </a:solidFill>
              </a:rPr>
            </a:b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normAutofit lnSpcReduction="10000"/>
          </a:bodyPr>
          <a:lstStyle/>
          <a:p>
            <a:r>
              <a:rPr lang="zh-CN" altLang="en-US" sz="4300" dirty="0">
                <a:solidFill>
                  <a:srgbClr val="FFFFFF"/>
                </a:solidFill>
                <a:latin typeface="宋体" panose="02010600030101010101" pitchFamily="2" charset="-122"/>
              </a:rPr>
              <a:t>卡塔尔航空公司成立于</a:t>
            </a:r>
            <a:r>
              <a:rPr lang="en-US" altLang="zh-CN" sz="4300" dirty="0">
                <a:solidFill>
                  <a:srgbClr val="FFFFFF"/>
                </a:solidFill>
                <a:latin typeface="宋体" panose="02010600030101010101" pitchFamily="2" charset="-122"/>
              </a:rPr>
              <a:t>1993</a:t>
            </a:r>
            <a:r>
              <a:rPr lang="zh-CN" altLang="en-US" sz="4300" dirty="0">
                <a:solidFill>
                  <a:srgbClr val="FFFFFF"/>
                </a:solidFill>
                <a:latin typeface="宋体" panose="02010600030101010101" pitchFamily="2" charset="-122"/>
              </a:rPr>
              <a:t>年，是全世界</a:t>
            </a:r>
            <a:r>
              <a:rPr lang="en-US" altLang="zh-CN" sz="4300" dirty="0">
                <a:solidFill>
                  <a:srgbClr val="FFFFFF"/>
                </a:solidFill>
                <a:latin typeface="宋体" panose="02010600030101010101" pitchFamily="2" charset="-122"/>
              </a:rPr>
              <a:t>7</a:t>
            </a:r>
            <a:r>
              <a:rPr lang="zh-CN" altLang="en-US" sz="4300" dirty="0">
                <a:solidFill>
                  <a:srgbClr val="FFFFFF"/>
                </a:solidFill>
                <a:latin typeface="宋体" panose="02010600030101010101" pitchFamily="2" charset="-122"/>
              </a:rPr>
              <a:t>家</a:t>
            </a:r>
            <a:r>
              <a:rPr lang="en-US" altLang="zh-CN" sz="4300" dirty="0">
                <a:solidFill>
                  <a:srgbClr val="FFFFFF"/>
                </a:solidFill>
                <a:latin typeface="宋体" panose="02010600030101010101" pitchFamily="2" charset="-122"/>
              </a:rPr>
              <a:t>Skytrax</a:t>
            </a:r>
            <a:r>
              <a:rPr lang="zh-CN" altLang="en-US" sz="4300" dirty="0">
                <a:solidFill>
                  <a:srgbClr val="FFFFFF"/>
                </a:solidFill>
                <a:latin typeface="宋体" panose="02010600030101010101" pitchFamily="2" charset="-122"/>
              </a:rPr>
              <a:t>五星级航空公司之一，也是属安全系数最高的航空公司之一。该航空公司优惠俱乐部的“飞行常客计划”有着全世界最高的获奖率。</a:t>
            </a:r>
            <a:endParaRPr lang="zh-CN" altLang="en-US" dirty="0"/>
          </a:p>
        </p:txBody>
      </p:sp>
      <p:sp>
        <p:nvSpPr>
          <p:cNvPr id="3" name="标题 2"/>
          <p:cNvSpPr>
            <a:spLocks noGrp="1"/>
          </p:cNvSpPr>
          <p:nvPr>
            <p:ph type="title"/>
          </p:nvPr>
        </p:nvSpPr>
        <p:spPr/>
        <p:txBody>
          <a:bodyPr>
            <a:normAutofit fontScale="90000"/>
          </a:bodyPr>
          <a:lstStyle/>
          <a:p>
            <a:r>
              <a:rPr lang="en-US" altLang="zh-CN" sz="3600" dirty="0">
                <a:solidFill>
                  <a:srgbClr val="FFFFFF"/>
                </a:solidFill>
              </a:rPr>
              <a:t>NO.4</a:t>
            </a:r>
            <a:r>
              <a:rPr lang="zh-CN" altLang="en-US" sz="3600" dirty="0">
                <a:solidFill>
                  <a:srgbClr val="FFFFFF"/>
                </a:solidFill>
              </a:rPr>
              <a:t>卡塔尔航空，卡塔尔：</a:t>
            </a:r>
            <a:br>
              <a:rPr lang="zh-CN" altLang="en-US" sz="3600" dirty="0">
                <a:solidFill>
                  <a:srgbClr val="FFFFFF"/>
                </a:solidFill>
              </a:rPr>
            </a:b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3600" dirty="0">
                <a:solidFill>
                  <a:srgbClr val="FFFFFF"/>
                </a:solidFill>
                <a:latin typeface="宋体" panose="02010600030101010101" pitchFamily="2" charset="-122"/>
              </a:rPr>
              <a:t>荷兰皇家航空的载客飞行</a:t>
            </a:r>
            <a:r>
              <a:rPr lang="zh-CN" altLang="en-US" sz="3600" dirty="0">
                <a:solidFill>
                  <a:srgbClr val="FFFFFF"/>
                </a:solidFill>
                <a:latin typeface="宋体" panose="02010600030101010101" pitchFamily="2" charset="-122"/>
                <a:hlinkClick r:id="rId1"/>
              </a:rPr>
              <a:t>时间</a:t>
            </a:r>
            <a:r>
              <a:rPr lang="zh-CN" altLang="en-US" sz="3600" dirty="0">
                <a:solidFill>
                  <a:srgbClr val="FFFFFF"/>
                </a:solidFill>
                <a:latin typeface="宋体" panose="02010600030101010101" pitchFamily="2" charset="-122"/>
              </a:rPr>
              <a:t>至今差不多接近</a:t>
            </a:r>
            <a:r>
              <a:rPr lang="en-US" altLang="zh-CN" sz="3600" dirty="0">
                <a:solidFill>
                  <a:srgbClr val="FFFFFF"/>
                </a:solidFill>
                <a:latin typeface="宋体" panose="02010600030101010101" pitchFamily="2" charset="-122"/>
              </a:rPr>
              <a:t>100</a:t>
            </a:r>
            <a:r>
              <a:rPr lang="zh-CN" altLang="en-US" sz="3600" dirty="0">
                <a:solidFill>
                  <a:srgbClr val="FFFFFF"/>
                </a:solidFill>
                <a:latin typeface="宋体" panose="02010600030101010101" pitchFamily="2" charset="-122"/>
              </a:rPr>
              <a:t>年，是现在历史最悠久的航空公司之一。荷航的航线网络已遍布全世界，航线网络已经覆盖了六大洲</a:t>
            </a:r>
            <a:r>
              <a:rPr lang="en-US" altLang="zh-CN" sz="3600" dirty="0">
                <a:solidFill>
                  <a:srgbClr val="FFFFFF"/>
                </a:solidFill>
                <a:latin typeface="宋体" panose="02010600030101010101" pitchFamily="2" charset="-122"/>
              </a:rPr>
              <a:t>90</a:t>
            </a:r>
            <a:r>
              <a:rPr lang="zh-CN" altLang="en-US" sz="3600" dirty="0">
                <a:solidFill>
                  <a:srgbClr val="FFFFFF"/>
                </a:solidFill>
                <a:latin typeface="宋体" panose="02010600030101010101" pitchFamily="2" charset="-122"/>
              </a:rPr>
              <a:t>个国家的</a:t>
            </a:r>
            <a:r>
              <a:rPr lang="en-US" altLang="zh-CN" sz="3600" dirty="0">
                <a:solidFill>
                  <a:srgbClr val="FFFFFF"/>
                </a:solidFill>
                <a:latin typeface="宋体" panose="02010600030101010101" pitchFamily="2" charset="-122"/>
              </a:rPr>
              <a:t>500</a:t>
            </a:r>
            <a:r>
              <a:rPr lang="zh-CN" altLang="en-US" sz="3600" dirty="0">
                <a:solidFill>
                  <a:srgbClr val="FFFFFF"/>
                </a:solidFill>
                <a:latin typeface="宋体" panose="02010600030101010101" pitchFamily="2" charset="-122"/>
              </a:rPr>
              <a:t>座城市。</a:t>
            </a:r>
            <a:endParaRPr lang="zh-CN" altLang="en-US" sz="3600" dirty="0">
              <a:solidFill>
                <a:srgbClr val="333333"/>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normAutofit fontScale="90000"/>
          </a:bodyPr>
          <a:lstStyle/>
          <a:p>
            <a:r>
              <a:rPr lang="en-US" altLang="zh-CN" sz="3600" dirty="0">
                <a:solidFill>
                  <a:srgbClr val="FFFFFF"/>
                </a:solidFill>
              </a:rPr>
              <a:t>NO.5</a:t>
            </a:r>
            <a:r>
              <a:rPr lang="zh-CN" altLang="en-US" sz="3600" dirty="0">
                <a:solidFill>
                  <a:srgbClr val="FFFFFF"/>
                </a:solidFill>
              </a:rPr>
              <a:t>荷兰皇家航空，荷兰：</a:t>
            </a:r>
            <a:br>
              <a:rPr lang="zh-CN" altLang="en-US" sz="3600" dirty="0">
                <a:solidFill>
                  <a:srgbClr val="FFFFFF"/>
                </a:solidFill>
              </a:rPr>
            </a:b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3600" dirty="0">
                <a:solidFill>
                  <a:srgbClr val="FFFFFF"/>
                </a:solidFill>
                <a:latin typeface="宋体" panose="02010600030101010101" pitchFamily="2" charset="-122"/>
              </a:rPr>
              <a:t>长荣航空公司自</a:t>
            </a:r>
            <a:r>
              <a:rPr lang="en-US" altLang="zh-CN" sz="3600" dirty="0">
                <a:solidFill>
                  <a:srgbClr val="FFFFFF"/>
                </a:solidFill>
                <a:latin typeface="宋体" panose="02010600030101010101" pitchFamily="2" charset="-122"/>
              </a:rPr>
              <a:t>1989</a:t>
            </a:r>
            <a:r>
              <a:rPr lang="zh-CN" altLang="en-US" sz="3600" dirty="0">
                <a:solidFill>
                  <a:srgbClr val="FFFFFF"/>
                </a:solidFill>
                <a:latin typeface="宋体" panose="02010600030101010101" pitchFamily="2" charset="-122"/>
              </a:rPr>
              <a:t>年成立至今没有发生任</a:t>
            </a:r>
            <a:r>
              <a:rPr lang="zh-CN" altLang="en-US" sz="3600" dirty="0">
                <a:solidFill>
                  <a:srgbClr val="FFFFFF"/>
                </a:solidFill>
                <a:latin typeface="宋体" panose="02010600030101010101" pitchFamily="2" charset="-122"/>
                <a:hlinkClick r:id="rId1"/>
              </a:rPr>
              <a:t>何致</a:t>
            </a:r>
            <a:r>
              <a:rPr lang="zh-CN" altLang="en-US" sz="3600" dirty="0">
                <a:solidFill>
                  <a:srgbClr val="FFFFFF"/>
                </a:solidFill>
                <a:latin typeface="宋体" panose="02010600030101010101" pitchFamily="2" charset="-122"/>
              </a:rPr>
              <a:t>命的飞行事故。该公司也因此连续</a:t>
            </a:r>
            <a:r>
              <a:rPr lang="en-US" altLang="zh-CN" sz="3600" dirty="0">
                <a:solidFill>
                  <a:srgbClr val="FFFFFF"/>
                </a:solidFill>
                <a:latin typeface="宋体" panose="02010600030101010101" pitchFamily="2" charset="-122"/>
              </a:rPr>
              <a:t>10</a:t>
            </a:r>
            <a:r>
              <a:rPr lang="zh-CN" altLang="en-US" sz="3600" dirty="0">
                <a:solidFill>
                  <a:srgbClr val="FFFFFF"/>
                </a:solidFill>
                <a:latin typeface="宋体" panose="02010600030101010101" pitchFamily="2" charset="-122"/>
              </a:rPr>
              <a:t>年被</a:t>
            </a:r>
            <a:r>
              <a:rPr lang="zh-CN" altLang="en-US" sz="3600" dirty="0">
                <a:solidFill>
                  <a:srgbClr val="FFFFFF"/>
                </a:solidFill>
                <a:latin typeface="宋体" panose="02010600030101010101" pitchFamily="2" charset="-122"/>
                <a:hlinkClick r:id="rId2"/>
              </a:rPr>
              <a:t>德国</a:t>
            </a:r>
            <a:r>
              <a:rPr lang="zh-CN" altLang="en-US" sz="3600" dirty="0">
                <a:solidFill>
                  <a:srgbClr val="FFFFFF"/>
                </a:solidFill>
                <a:latin typeface="宋体" panose="02010600030101010101" pitchFamily="2" charset="-122"/>
              </a:rPr>
              <a:t>知名航空杂志</a:t>
            </a:r>
            <a:r>
              <a:rPr lang="en-US" altLang="zh-CN" sz="3600" dirty="0">
                <a:solidFill>
                  <a:srgbClr val="FFFFFF"/>
                </a:solidFill>
                <a:latin typeface="宋体" panose="02010600030101010101" pitchFamily="2" charset="-122"/>
              </a:rPr>
              <a:t>《AERO International》</a:t>
            </a:r>
            <a:r>
              <a:rPr lang="zh-CN" altLang="en-US" sz="3600" dirty="0">
                <a:solidFill>
                  <a:srgbClr val="FFFFFF"/>
                </a:solidFill>
                <a:latin typeface="宋体" panose="02010600030101010101" pitchFamily="2" charset="-122"/>
              </a:rPr>
              <a:t>评选为十大最安全航空公司。</a:t>
            </a:r>
            <a:endParaRPr lang="zh-CN" altLang="en-US" sz="3600" dirty="0">
              <a:solidFill>
                <a:srgbClr val="FFFFFF"/>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lstStyle/>
          <a:p>
            <a:r>
              <a:rPr lang="en-US" altLang="zh-CN" sz="3600" dirty="0">
                <a:solidFill>
                  <a:srgbClr val="FFFFFF"/>
                </a:solidFill>
              </a:rPr>
              <a:t>NO.6</a:t>
            </a:r>
            <a:r>
              <a:rPr lang="zh-CN" altLang="en-US" sz="3600" dirty="0">
                <a:solidFill>
                  <a:srgbClr val="FFFFFF"/>
                </a:solidFill>
              </a:rPr>
              <a:t>长荣航空，中国台湾：</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3" name="照相机.WAV"/>
          </p:stSnd>
        </p:sndAc>
      </p:transition>
    </mc:Choice>
    <mc:Fallback>
      <p:transition spd="slow">
        <p:fade/>
        <p:sndAc>
          <p:stSnd>
            <p:snd r:embed="rId3" name="照相机.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r>
              <a:rPr lang="zh-CN" altLang="en-US" sz="3600" dirty="0">
                <a:solidFill>
                  <a:srgbClr val="FFFFFF"/>
                </a:solidFill>
                <a:latin typeface="宋体" panose="02010600030101010101" pitchFamily="2" charset="-122"/>
              </a:rPr>
              <a:t>营运至今有</a:t>
            </a:r>
            <a:r>
              <a:rPr lang="en-US" altLang="zh-CN" sz="3600" dirty="0">
                <a:solidFill>
                  <a:srgbClr val="FFFFFF"/>
                </a:solidFill>
                <a:latin typeface="宋体" panose="02010600030101010101" pitchFamily="2" charset="-122"/>
              </a:rPr>
              <a:t>31</a:t>
            </a:r>
            <a:r>
              <a:rPr lang="zh-CN" altLang="en-US" sz="3600" dirty="0">
                <a:solidFill>
                  <a:srgbClr val="FFFFFF"/>
                </a:solidFill>
                <a:latin typeface="宋体" panose="02010600030101010101" pitchFamily="2" charset="-122"/>
              </a:rPr>
              <a:t>年历史的阿联酋航空，到目前为止仅发生过</a:t>
            </a:r>
            <a:r>
              <a:rPr lang="en-US" altLang="zh-CN" sz="3600" dirty="0">
                <a:solidFill>
                  <a:srgbClr val="FFFFFF"/>
                </a:solidFill>
                <a:latin typeface="宋体" panose="02010600030101010101" pitchFamily="2" charset="-122"/>
              </a:rPr>
              <a:t>2</a:t>
            </a:r>
            <a:r>
              <a:rPr lang="zh-CN" altLang="en-US" sz="3600" dirty="0">
                <a:solidFill>
                  <a:srgbClr val="FFFFFF"/>
                </a:solidFill>
                <a:latin typeface="宋体" panose="02010600030101010101" pitchFamily="2" charset="-122"/>
              </a:rPr>
              <a:t>起事故，但不伤及乘客生命。阿联酋航空拥有</a:t>
            </a:r>
            <a:r>
              <a:rPr lang="en-US" altLang="zh-CN" sz="3600" dirty="0">
                <a:solidFill>
                  <a:srgbClr val="FFFFFF"/>
                </a:solidFill>
                <a:latin typeface="宋体" panose="02010600030101010101" pitchFamily="2" charset="-122"/>
              </a:rPr>
              <a:t>200</a:t>
            </a:r>
            <a:r>
              <a:rPr lang="zh-CN" altLang="en-US" sz="3600" dirty="0">
                <a:solidFill>
                  <a:srgbClr val="FFFFFF"/>
                </a:solidFill>
                <a:latin typeface="宋体" panose="02010600030101010101" pitchFamily="2" charset="-122"/>
              </a:rPr>
              <a:t>架以上的飞机，飞往全球超过</a:t>
            </a:r>
            <a:r>
              <a:rPr lang="en-US" altLang="zh-CN" sz="3600" dirty="0">
                <a:solidFill>
                  <a:srgbClr val="FFFFFF"/>
                </a:solidFill>
                <a:latin typeface="宋体" panose="02010600030101010101" pitchFamily="2" charset="-122"/>
              </a:rPr>
              <a:t>60</a:t>
            </a:r>
            <a:r>
              <a:rPr lang="zh-CN" altLang="en-US" sz="3600" dirty="0">
                <a:solidFill>
                  <a:srgbClr val="FFFFFF"/>
                </a:solidFill>
                <a:latin typeface="宋体" panose="02010600030101010101" pitchFamily="2" charset="-122"/>
              </a:rPr>
              <a:t>个国家。阿联酋航空已经连续十年获得业界权威的</a:t>
            </a:r>
            <a:r>
              <a:rPr lang="en-US" altLang="zh-CN" sz="3600" dirty="0">
                <a:solidFill>
                  <a:srgbClr val="FFFFFF"/>
                </a:solidFill>
                <a:latin typeface="宋体" panose="02010600030101010101" pitchFamily="2" charset="-122"/>
              </a:rPr>
              <a:t>SKYTRAX</a:t>
            </a:r>
            <a:r>
              <a:rPr lang="zh-CN" altLang="en-US" sz="3600" dirty="0">
                <a:solidFill>
                  <a:srgbClr val="FFFFFF"/>
                </a:solidFill>
                <a:latin typeface="宋体" panose="02010600030101010101" pitchFamily="2" charset="-122"/>
              </a:rPr>
              <a:t>世界航空奖。</a:t>
            </a:r>
            <a:endParaRPr lang="zh-CN" altLang="en-US" dirty="0"/>
          </a:p>
        </p:txBody>
      </p:sp>
      <p:sp>
        <p:nvSpPr>
          <p:cNvPr id="3" name="标题 2"/>
          <p:cNvSpPr>
            <a:spLocks noGrp="1"/>
          </p:cNvSpPr>
          <p:nvPr>
            <p:ph type="title"/>
          </p:nvPr>
        </p:nvSpPr>
        <p:spPr/>
        <p:txBody>
          <a:bodyPr/>
          <a:lstStyle/>
          <a:p>
            <a:r>
              <a:rPr lang="en-US" altLang="zh-CN" sz="3600" dirty="0">
                <a:solidFill>
                  <a:srgbClr val="FFFFFF"/>
                </a:solidFill>
              </a:rPr>
              <a:t>NO.7</a:t>
            </a:r>
            <a:r>
              <a:rPr lang="zh-CN" altLang="en-US" sz="3600" dirty="0">
                <a:solidFill>
                  <a:srgbClr val="FFFFFF"/>
                </a:solidFill>
              </a:rPr>
              <a:t>阿联酋航空，阿联酋：</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照相机.WAV"/>
          </p:stSnd>
        </p:sndAc>
      </p:transition>
    </mc:Choice>
    <mc:Fallback>
      <p:transition spd="slow">
        <p:fade/>
        <p:sndAc>
          <p:stSnd>
            <p:snd r:embed="rId1" name="照相机.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pPr lvl="0">
              <a:buClr>
                <a:srgbClr val="838995"/>
              </a:buClr>
            </a:pPr>
            <a:r>
              <a:rPr lang="zh-CN" altLang="en-US" sz="3200" dirty="0">
                <a:solidFill>
                  <a:srgbClr val="FFFFFF"/>
                </a:solidFill>
                <a:latin typeface="宋体" panose="02010600030101010101" pitchFamily="2" charset="-122"/>
              </a:rPr>
              <a:t>成立于</a:t>
            </a:r>
            <a:r>
              <a:rPr lang="en-US" altLang="zh-CN" sz="3200" dirty="0">
                <a:solidFill>
                  <a:srgbClr val="FFFFFF"/>
                </a:solidFill>
                <a:latin typeface="宋体" panose="02010600030101010101" pitchFamily="2" charset="-122"/>
              </a:rPr>
              <a:t>2003</a:t>
            </a:r>
            <a:r>
              <a:rPr lang="zh-CN" altLang="en-US" sz="3200" dirty="0">
                <a:solidFill>
                  <a:srgbClr val="FFFFFF"/>
                </a:solidFill>
                <a:latin typeface="宋体" panose="02010600030101010101" pitchFamily="2" charset="-122"/>
              </a:rPr>
              <a:t>年的阿提哈德航空，已成为商业航空历史上发展最快的航空公司之一。在</a:t>
            </a:r>
            <a:r>
              <a:rPr lang="en-US" altLang="zh-CN" sz="3200" dirty="0">
                <a:solidFill>
                  <a:srgbClr val="FFFFFF"/>
                </a:solidFill>
                <a:latin typeface="宋体" panose="02010600030101010101" pitchFamily="2" charset="-122"/>
              </a:rPr>
              <a:t>2010</a:t>
            </a:r>
            <a:r>
              <a:rPr lang="zh-CN" altLang="en-US" sz="3200" dirty="0">
                <a:solidFill>
                  <a:srgbClr val="FFFFFF"/>
                </a:solidFill>
                <a:latin typeface="宋体" panose="02010600030101010101" pitchFamily="2" charset="-122"/>
              </a:rPr>
              <a:t>年时其</a:t>
            </a:r>
            <a:r>
              <a:rPr lang="zh-CN" altLang="en-US" sz="3200" dirty="0">
                <a:solidFill>
                  <a:srgbClr val="FFFFFF"/>
                </a:solidFill>
                <a:latin typeface="宋体" panose="02010600030101010101" pitchFamily="2" charset="-122"/>
                <a:hlinkClick r:id="rId1"/>
              </a:rPr>
              <a:t>周载</a:t>
            </a:r>
            <a:r>
              <a:rPr lang="zh-CN" altLang="en-US" sz="3200" dirty="0">
                <a:solidFill>
                  <a:srgbClr val="FFFFFF"/>
                </a:solidFill>
                <a:latin typeface="宋体" panose="02010600030101010101" pitchFamily="2" charset="-122"/>
              </a:rPr>
              <a:t>客量就几乎与阿联酋航空公司相当。其航班至今也没有造成过任何生命损失。</a:t>
            </a:r>
            <a:endParaRPr lang="zh-CN" altLang="en-US" sz="3200" dirty="0">
              <a:solidFill>
                <a:srgbClr val="333333"/>
              </a:solidFill>
              <a:latin typeface="宋体" panose="02010600030101010101" pitchFamily="2" charset="-122"/>
            </a:endParaRPr>
          </a:p>
          <a:p>
            <a:endParaRPr lang="zh-CN" altLang="en-US" dirty="0"/>
          </a:p>
        </p:txBody>
      </p:sp>
      <p:sp>
        <p:nvSpPr>
          <p:cNvPr id="3" name="标题 2"/>
          <p:cNvSpPr>
            <a:spLocks noGrp="1"/>
          </p:cNvSpPr>
          <p:nvPr>
            <p:ph type="title"/>
          </p:nvPr>
        </p:nvSpPr>
        <p:spPr/>
        <p:txBody>
          <a:bodyPr>
            <a:normAutofit fontScale="90000"/>
          </a:bodyPr>
          <a:lstStyle/>
          <a:p>
            <a:r>
              <a:rPr lang="en-US" altLang="zh-CN" sz="3600" dirty="0">
                <a:solidFill>
                  <a:srgbClr val="FFFFFF"/>
                </a:solidFill>
              </a:rPr>
              <a:t>NO.8</a:t>
            </a:r>
            <a:r>
              <a:rPr lang="zh-CN" altLang="en-US" sz="3600" dirty="0">
                <a:solidFill>
                  <a:srgbClr val="FFFFFF"/>
                </a:solidFill>
              </a:rPr>
              <a:t>阿提哈德航空，阿联酋：</a:t>
            </a:r>
            <a:br>
              <a:rPr lang="zh-CN" altLang="en-US" sz="3600" dirty="0">
                <a:solidFill>
                  <a:srgbClr val="FFFFFF"/>
                </a:solidFill>
              </a:rPr>
            </a:b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2" name="照相机.WAV"/>
          </p:stSnd>
        </p:sndAc>
      </p:transition>
    </mc:Choice>
    <mc:Fallback>
      <p:transition spd="slow">
        <p:fade/>
        <p:sndAc>
          <p:stSnd>
            <p:snd r:embed="rId2" name="照相机.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TM01790491[[fn=聚脂薄膜]]</Template>
  <TotalTime>0</TotalTime>
  <Words>3401</Words>
  <Application>WPS 演示</Application>
  <PresentationFormat>全屏显示(4:3)</PresentationFormat>
  <Paragraphs>142</Paragraphs>
  <Slides>23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23</vt:i4>
      </vt:variant>
    </vt:vector>
  </HeadingPairs>
  <TitlesOfParts>
    <vt:vector size="34" baseType="lpstr">
      <vt:lpstr>Arial</vt:lpstr>
      <vt:lpstr>宋体</vt:lpstr>
      <vt:lpstr>Wingdings</vt:lpstr>
      <vt:lpstr>Tunga</vt:lpstr>
      <vt:lpstr>Tahoma</vt:lpstr>
      <vt:lpstr>Corbel</vt:lpstr>
      <vt:lpstr>华文楷体</vt:lpstr>
      <vt:lpstr>微软雅黑</vt:lpstr>
      <vt:lpstr>Arial Unicode MS</vt:lpstr>
      <vt:lpstr>Calibri</vt:lpstr>
      <vt:lpstr>Mylar</vt:lpstr>
      <vt:lpstr>《2017航空概览》</vt:lpstr>
      <vt:lpstr>一.2017全球十大安全航空公司排名榜</vt:lpstr>
      <vt:lpstr>NO.2新西兰航空，新西兰：</vt:lpstr>
      <vt:lpstr>NO.3海南航空，中国： </vt:lpstr>
      <vt:lpstr>NO.4卡塔尔航空，卡塔尔： </vt:lpstr>
      <vt:lpstr>NO.5荷兰皇家航空，荷兰： </vt:lpstr>
      <vt:lpstr>NO.6长荣航空，中国台湾：</vt:lpstr>
      <vt:lpstr>NO.7阿联酋航空，阿联酋：</vt:lpstr>
      <vt:lpstr>NO.8阿提哈德航空，阿联酋： </vt:lpstr>
      <vt:lpstr>NO.9澳洲航空，澳大利亚：</vt:lpstr>
      <vt:lpstr>NO.10日本航空，日本：</vt:lpstr>
      <vt:lpstr>二.2017国内十大航空公司排名榜</vt:lpstr>
      <vt:lpstr>第二：中国东方航空股份有限公司</vt:lpstr>
      <vt:lpstr>第三：中国南方航空股份有限公司</vt:lpstr>
      <vt:lpstr>第四：海南航空股份有限公司</vt:lpstr>
      <vt:lpstr>第五：深圳航空有限责任公司</vt:lpstr>
      <vt:lpstr>第六：厦门航空有限公司</vt:lpstr>
      <vt:lpstr>第七：上海航空股份有限公司</vt:lpstr>
      <vt:lpstr>第八：四川航空股份有限公司</vt:lpstr>
      <vt:lpstr>第九：山东航空股份有限公司</vt:lpstr>
      <vt:lpstr>第十：春秋航空有限公司</vt:lpstr>
      <vt:lpstr>小结：</vt:lpstr>
      <vt:lpstr>到此结束！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飞机结构检修 </dc:title>
  <dc:creator>xb21cn</dc:creator>
  <cp:lastModifiedBy>Administrator</cp:lastModifiedBy>
  <cp:revision>43</cp:revision>
  <dcterms:created xsi:type="dcterms:W3CDTF">2017-06-09T07:41:00Z</dcterms:created>
  <dcterms:modified xsi:type="dcterms:W3CDTF">2018-03-20T01:16:07Z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